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  <p:sldId id="268" r:id="rId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2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195599-FABA-4975-A5BC-08268F5DF1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C551F3EA-68B7-407B-A19B-0E3FA3C1CE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3680A6B-006B-4EB1-8027-42ABDD65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EC2BCB-520F-49CB-B90C-2A4365714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A7726F9-910C-4507-A942-993F53C19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2839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002B9C-F4BF-4D55-A22D-A726A778F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7FEA6BD-F4DA-4873-AF95-516EDAE73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5F6769E-4EC8-46F7-B558-A7E5512E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70F8581-3925-485A-BD35-46B1BBC93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6C2ACFA-3729-4CC5-A8B1-69FF53E6C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256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4F582415-8A44-4C07-BFB7-B604C02C9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EAAC2D4-A848-4BE6-A946-12DDB9D23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1397EA-66D7-420B-8734-9E55FF99B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59BF08B-BB92-45B7-A9A8-240ED71A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045940-1D7A-450E-94C9-C8F1F52FE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180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DF9937-00EE-4253-8F86-5E6EFA911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81BDA99-21E8-4386-BC5D-95283BF97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19D3679-46E2-4F46-BEF1-FDC1CD548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A2D1A5E-21AB-4E48-8F77-EAF3BE00A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4FD6E15-F746-4182-AEBC-EEF05F22D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8147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B31A46-2D1F-443F-B537-9F2D721A2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6D618D9-7758-4295-9372-67C97C1F7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EAEE14-ED4B-46B1-8D07-0AE5CEA23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B336AB6-F7EC-491F-9DF7-91CF872CD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C4DC45-9E23-4492-AB6A-ACD971800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087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69571D-1AEC-4DA2-97D9-F68382C0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9F26CA5-A02C-455A-A9FD-738E31166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E2BEDA5-3919-4B6E-8C69-515C23C96E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2CEC465-232B-45E9-B79B-DBCB56F66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06FE2DD-A28F-47D6-B2F0-4AAA11357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C29878E-692D-4F38-9081-49881F88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978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3602468-1E0E-41B5-957E-D9D0FF08F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5183B86-EF1D-402C-A048-30CF23087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87ED295-B945-4A1D-8981-A5260CE63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B9FD60DC-0D02-45A5-AC90-445B012B0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29C6A6F8-F18A-44F2-A400-E1E1D58BE8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1D7C007-57FD-44E0-9F20-FA088054E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49E45DE6-709D-4F20-8CE4-968577334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F5288347-6620-465F-BD3D-F3712D8F3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04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4E3E68-CD7A-441D-9534-DF37CC18FB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161A46E-A0FF-4B2A-A991-9D9CC5EE8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A5D68CC7-2C22-42EC-B53F-915ACB8BD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A4BCA8C7-3DB7-4021-8D77-60C4292FD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9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0672F31-AB43-4A59-9A74-9D796BD31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9931E27-658E-4A3B-BC30-8D20BCFE5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45B95AD-BBE4-47EE-8FF4-2FFA827CF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4486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9932AEF-959A-4F1F-98AC-3B25BA225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66534F9-D2CE-4FE5-A1DA-9F57F8AB4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8003B04-03C2-4EEC-AA91-EB0514E0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2412738-D160-4F90-ADE5-5E96D0972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AC2239B-E1A2-49F3-9B7B-19A38BECC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94B5C9A-0516-4887-BB7C-72B0FDDE5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7276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67CFC52-9C87-4518-981C-C49434EFB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87E851A-0CCE-402C-A414-ED0D1E7F72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BA04157-D386-4197-8269-18E9F64D56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A640BAE-8392-40B2-80E7-D0A86BB8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9FBB19A-DB43-4865-871C-81D8C3832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22896C6-F397-43A0-920E-6AF33639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7187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3294334-41E8-4C47-BACE-2B784173B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46F0EB2-0E6F-4357-BBF3-07E093BBA8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C8D95D1-A3E2-4267-B99E-95E5DEAD7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49A9E-B750-4CFC-BE03-F10A307E124E}" type="datetimeFigureOut">
              <a:rPr lang="zh-TW" altLang="en-US" smtClean="0"/>
              <a:t>2020/9/6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D2E6FC2-F882-47F2-9034-497A392049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067D95D-FE6C-4582-98C2-055EA609D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87542-2E8C-4AC8-9936-100FDEC593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1835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文字方塊 55">
            <a:extLst>
              <a:ext uri="{FF2B5EF4-FFF2-40B4-BE49-F238E27FC236}">
                <a16:creationId xmlns:a16="http://schemas.microsoft.com/office/drawing/2014/main" id="{76924F4C-8343-4916-A137-8756B89328AE}"/>
              </a:ext>
            </a:extLst>
          </p:cNvPr>
          <p:cNvSpPr txBox="1"/>
          <p:nvPr/>
        </p:nvSpPr>
        <p:spPr>
          <a:xfrm>
            <a:off x="3125595" y="2659559"/>
            <a:ext cx="565731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Controlling Module </a:t>
            </a:r>
          </a:p>
        </p:txBody>
      </p:sp>
    </p:spTree>
    <p:extLst>
      <p:ext uri="{BB962C8B-B14F-4D97-AF65-F5344CB8AC3E}">
        <p14:creationId xmlns:p14="http://schemas.microsoft.com/office/powerpoint/2010/main" val="2982321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685410" y="340769"/>
            <a:ext cx="917008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20" tIns="22860" rIns="45720" bIns="22860">
            <a:spAutoFit/>
          </a:bodyPr>
          <a:lstStyle/>
          <a:p>
            <a:pPr algn="ctr" defTabSz="1088232"/>
            <a:r>
              <a:rPr lang="en-CA" sz="48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/>
                <a:ea typeface="Open Sans" pitchFamily="34" charset="0"/>
                <a:cs typeface="Open Sans" pitchFamily="34" charset="0"/>
              </a:rPr>
              <a:t>Contents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54" t="8440" r="6203" b="10137"/>
          <a:stretch/>
        </p:blipFill>
        <p:spPr>
          <a:xfrm>
            <a:off x="606120" y="1609423"/>
            <a:ext cx="2675951" cy="3311252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010129" y="2014636"/>
            <a:ext cx="1892808" cy="244575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Open Sans"/>
            </a:endParaRPr>
          </a:p>
        </p:txBody>
      </p:sp>
      <p:sp>
        <p:nvSpPr>
          <p:cNvPr id="33" name="文本框 5">
            <a:extLst>
              <a:ext uri="{FF2B5EF4-FFF2-40B4-BE49-F238E27FC236}">
                <a16:creationId xmlns:a16="http://schemas.microsoft.com/office/drawing/2014/main" id="{A832B797-18D3-415B-BBB3-503FDAA6D90F}"/>
              </a:ext>
            </a:extLst>
          </p:cNvPr>
          <p:cNvSpPr txBox="1"/>
          <p:nvPr/>
        </p:nvSpPr>
        <p:spPr>
          <a:xfrm>
            <a:off x="4708161" y="1937097"/>
            <a:ext cx="121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認識</a:t>
            </a:r>
            <a:r>
              <a:rPr kumimoji="1" lang="en-US" altLang="zh-TW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CO</a:t>
            </a:r>
            <a:endParaRPr kumimoji="1" lang="zh-CN" altLang="en-US" sz="2400" dirty="0">
              <a:solidFill>
                <a:schemeClr val="tx2">
                  <a:lumMod val="75000"/>
                </a:schemeClr>
              </a:solidFill>
              <a:latin typeface="Open Sans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34" name="文本框 71">
            <a:extLst>
              <a:ext uri="{FF2B5EF4-FFF2-40B4-BE49-F238E27FC236}">
                <a16:creationId xmlns:a16="http://schemas.microsoft.com/office/drawing/2014/main" id="{27612EC2-FCB7-4083-B7A7-555AF8CB7BCA}"/>
              </a:ext>
            </a:extLst>
          </p:cNvPr>
          <p:cNvSpPr txBox="1"/>
          <p:nvPr/>
        </p:nvSpPr>
        <p:spPr>
          <a:xfrm>
            <a:off x="4682997" y="2951184"/>
            <a:ext cx="1527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CO</a:t>
            </a:r>
            <a:r>
              <a:rPr kumimoji="1" lang="zh-TW" altLang="en-US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獨特點</a:t>
            </a:r>
            <a:endParaRPr kumimoji="1" lang="zh-CN" altLang="en-US" sz="2400" dirty="0">
              <a:solidFill>
                <a:schemeClr val="tx2">
                  <a:lumMod val="75000"/>
                </a:schemeClr>
              </a:solidFill>
              <a:latin typeface="Open Sans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40" name="文本框 79">
            <a:extLst>
              <a:ext uri="{FF2B5EF4-FFF2-40B4-BE49-F238E27FC236}">
                <a16:creationId xmlns:a16="http://schemas.microsoft.com/office/drawing/2014/main" id="{D289D006-E15A-480A-B31A-D0E176B7864F}"/>
              </a:ext>
            </a:extLst>
          </p:cNvPr>
          <p:cNvSpPr txBox="1"/>
          <p:nvPr/>
        </p:nvSpPr>
        <p:spPr>
          <a:xfrm>
            <a:off x="4682998" y="4111354"/>
            <a:ext cx="1527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TW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CO</a:t>
            </a:r>
            <a:r>
              <a:rPr kumimoji="1" lang="zh-TW" altLang="en-US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優劣勢</a:t>
            </a:r>
            <a:endParaRPr kumimoji="1" lang="zh-CN" altLang="en-US" sz="2400" dirty="0">
              <a:solidFill>
                <a:schemeClr val="tx2">
                  <a:lumMod val="75000"/>
                </a:schemeClr>
              </a:solidFill>
              <a:latin typeface="Open Sans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50" name="文本框 79">
            <a:extLst>
              <a:ext uri="{FF2B5EF4-FFF2-40B4-BE49-F238E27FC236}">
                <a16:creationId xmlns:a16="http://schemas.microsoft.com/office/drawing/2014/main" id="{AD51DE16-39FB-4C55-B816-26561DB90D24}"/>
              </a:ext>
            </a:extLst>
          </p:cNvPr>
          <p:cNvSpPr txBox="1"/>
          <p:nvPr/>
        </p:nvSpPr>
        <p:spPr>
          <a:xfrm>
            <a:off x="8334029" y="4058846"/>
            <a:ext cx="13003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JOIN US</a:t>
            </a:r>
            <a:endParaRPr kumimoji="1" lang="zh-CN" altLang="en-US" sz="2400" dirty="0">
              <a:solidFill>
                <a:schemeClr val="tx2">
                  <a:lumMod val="75000"/>
                </a:schemeClr>
              </a:solidFill>
              <a:latin typeface="Open Sans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69" name="文本框 79">
            <a:extLst>
              <a:ext uri="{FF2B5EF4-FFF2-40B4-BE49-F238E27FC236}">
                <a16:creationId xmlns:a16="http://schemas.microsoft.com/office/drawing/2014/main" id="{9D416778-BDAF-4E89-AA55-F34BF026DDFB}"/>
              </a:ext>
            </a:extLst>
          </p:cNvPr>
          <p:cNvSpPr txBox="1"/>
          <p:nvPr/>
        </p:nvSpPr>
        <p:spPr>
          <a:xfrm>
            <a:off x="8147805" y="1748103"/>
            <a:ext cx="19727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你適合</a:t>
            </a:r>
            <a:r>
              <a:rPr kumimoji="1" lang="en-US" altLang="zh-TW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CO</a:t>
            </a:r>
            <a:r>
              <a:rPr kumimoji="1" lang="zh-TW" altLang="en-US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嗎</a:t>
            </a:r>
            <a:r>
              <a:rPr kumimoji="1" lang="en-US" altLang="zh-TW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?</a:t>
            </a:r>
            <a:endParaRPr kumimoji="1" lang="zh-CN" altLang="en-US" sz="2400" dirty="0">
              <a:solidFill>
                <a:schemeClr val="tx2">
                  <a:lumMod val="75000"/>
                </a:schemeClr>
              </a:solidFill>
              <a:latin typeface="Open Sans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70" name="文本框 79">
            <a:extLst>
              <a:ext uri="{FF2B5EF4-FFF2-40B4-BE49-F238E27FC236}">
                <a16:creationId xmlns:a16="http://schemas.microsoft.com/office/drawing/2014/main" id="{6338A21A-60CC-45C9-8E91-2977F77581AF}"/>
              </a:ext>
            </a:extLst>
          </p:cNvPr>
          <p:cNvSpPr txBox="1"/>
          <p:nvPr/>
        </p:nvSpPr>
        <p:spPr>
          <a:xfrm>
            <a:off x="8133668" y="2922756"/>
            <a:ext cx="2031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400" dirty="0">
                <a:solidFill>
                  <a:schemeClr val="tx2">
                    <a:lumMod val="75000"/>
                  </a:schemeClr>
                </a:solidFill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rPr>
              <a:t>課程如何進行</a:t>
            </a:r>
            <a:endParaRPr kumimoji="1" lang="zh-CN" altLang="en-US" sz="2400" dirty="0">
              <a:solidFill>
                <a:schemeClr val="tx2">
                  <a:lumMod val="75000"/>
                </a:schemeClr>
              </a:solidFill>
              <a:latin typeface="Open Sans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71" name="Freeform 5">
            <a:extLst>
              <a:ext uri="{FF2B5EF4-FFF2-40B4-BE49-F238E27FC236}">
                <a16:creationId xmlns:a16="http://schemas.microsoft.com/office/drawing/2014/main" id="{F9562698-E536-4BF2-BEF7-22A17011CEF0}"/>
              </a:ext>
            </a:extLst>
          </p:cNvPr>
          <p:cNvSpPr>
            <a:spLocks noEditPoints="1"/>
          </p:cNvSpPr>
          <p:nvPr/>
        </p:nvSpPr>
        <p:spPr bwMode="auto">
          <a:xfrm>
            <a:off x="3903535" y="1642817"/>
            <a:ext cx="606425" cy="555890"/>
          </a:xfrm>
          <a:custGeom>
            <a:avLst/>
            <a:gdLst>
              <a:gd name="T0" fmla="*/ 848 w 865"/>
              <a:gd name="T1" fmla="*/ 274 h 793"/>
              <a:gd name="T2" fmla="*/ 818 w 865"/>
              <a:gd name="T3" fmla="*/ 264 h 793"/>
              <a:gd name="T4" fmla="*/ 769 w 865"/>
              <a:gd name="T5" fmla="*/ 255 h 793"/>
              <a:gd name="T6" fmla="*/ 749 w 865"/>
              <a:gd name="T7" fmla="*/ 225 h 793"/>
              <a:gd name="T8" fmla="*/ 721 w 865"/>
              <a:gd name="T9" fmla="*/ 216 h 793"/>
              <a:gd name="T10" fmla="*/ 674 w 865"/>
              <a:gd name="T11" fmla="*/ 169 h 793"/>
              <a:gd name="T12" fmla="*/ 665 w 865"/>
              <a:gd name="T13" fmla="*/ 141 h 793"/>
              <a:gd name="T14" fmla="*/ 635 w 865"/>
              <a:gd name="T15" fmla="*/ 121 h 793"/>
              <a:gd name="T16" fmla="*/ 601 w 865"/>
              <a:gd name="T17" fmla="*/ 120 h 793"/>
              <a:gd name="T18" fmla="*/ 600 w 865"/>
              <a:gd name="T19" fmla="*/ 14 h 793"/>
              <a:gd name="T20" fmla="*/ 577 w 865"/>
              <a:gd name="T21" fmla="*/ 0 h 793"/>
              <a:gd name="T22" fmla="*/ 87 w 865"/>
              <a:gd name="T23" fmla="*/ 1 h 793"/>
              <a:gd name="T24" fmla="*/ 72 w 865"/>
              <a:gd name="T25" fmla="*/ 25 h 793"/>
              <a:gd name="T26" fmla="*/ 48 w 865"/>
              <a:gd name="T27" fmla="*/ 120 h 793"/>
              <a:gd name="T28" fmla="*/ 22 w 865"/>
              <a:gd name="T29" fmla="*/ 128 h 793"/>
              <a:gd name="T30" fmla="*/ 0 w 865"/>
              <a:gd name="T31" fmla="*/ 159 h 793"/>
              <a:gd name="T32" fmla="*/ 0 w 865"/>
              <a:gd name="T33" fmla="*/ 746 h 793"/>
              <a:gd name="T34" fmla="*/ 9 w 865"/>
              <a:gd name="T35" fmla="*/ 772 h 793"/>
              <a:gd name="T36" fmla="*/ 39 w 865"/>
              <a:gd name="T37" fmla="*/ 793 h 793"/>
              <a:gd name="T38" fmla="*/ 721 w 865"/>
              <a:gd name="T39" fmla="*/ 793 h 793"/>
              <a:gd name="T40" fmla="*/ 763 w 865"/>
              <a:gd name="T41" fmla="*/ 772 h 793"/>
              <a:gd name="T42" fmla="*/ 864 w 865"/>
              <a:gd name="T43" fmla="*/ 323 h 793"/>
              <a:gd name="T44" fmla="*/ 861 w 865"/>
              <a:gd name="T45" fmla="*/ 291 h 793"/>
              <a:gd name="T46" fmla="*/ 72 w 865"/>
              <a:gd name="T47" fmla="*/ 746 h 793"/>
              <a:gd name="T48" fmla="*/ 48 w 865"/>
              <a:gd name="T49" fmla="*/ 169 h 793"/>
              <a:gd name="T50" fmla="*/ 72 w 865"/>
              <a:gd name="T51" fmla="*/ 746 h 793"/>
              <a:gd name="T52" fmla="*/ 567 w 865"/>
              <a:gd name="T53" fmla="*/ 216 h 793"/>
              <a:gd name="T54" fmla="*/ 537 w 865"/>
              <a:gd name="T55" fmla="*/ 238 h 793"/>
              <a:gd name="T56" fmla="*/ 529 w 865"/>
              <a:gd name="T57" fmla="*/ 264 h 793"/>
              <a:gd name="T58" fmla="*/ 224 w 865"/>
              <a:gd name="T59" fmla="*/ 267 h 793"/>
              <a:gd name="T60" fmla="*/ 193 w 865"/>
              <a:gd name="T61" fmla="*/ 302 h 793"/>
              <a:gd name="T62" fmla="*/ 97 w 865"/>
              <a:gd name="T63" fmla="*/ 746 h 793"/>
              <a:gd name="T64" fmla="*/ 577 w 865"/>
              <a:gd name="T65" fmla="*/ 25 h 793"/>
              <a:gd name="T66" fmla="*/ 625 w 865"/>
              <a:gd name="T67" fmla="*/ 216 h 793"/>
              <a:gd name="T68" fmla="*/ 601 w 865"/>
              <a:gd name="T69" fmla="*/ 169 h 793"/>
              <a:gd name="T70" fmla="*/ 625 w 865"/>
              <a:gd name="T71" fmla="*/ 216 h 793"/>
              <a:gd name="T72" fmla="*/ 190 w 865"/>
              <a:gd name="T73" fmla="*/ 131 h 793"/>
              <a:gd name="T74" fmla="*/ 169 w 865"/>
              <a:gd name="T75" fmla="*/ 117 h 793"/>
              <a:gd name="T76" fmla="*/ 169 w 865"/>
              <a:gd name="T77" fmla="*/ 97 h 793"/>
              <a:gd name="T78" fmla="*/ 190 w 865"/>
              <a:gd name="T79" fmla="*/ 82 h 793"/>
              <a:gd name="T80" fmla="*/ 488 w 865"/>
              <a:gd name="T81" fmla="*/ 84 h 793"/>
              <a:gd name="T82" fmla="*/ 502 w 865"/>
              <a:gd name="T83" fmla="*/ 107 h 793"/>
              <a:gd name="T84" fmla="*/ 488 w 865"/>
              <a:gd name="T85" fmla="*/ 130 h 793"/>
              <a:gd name="T86" fmla="*/ 477 w 865"/>
              <a:gd name="T87" fmla="*/ 228 h 793"/>
              <a:gd name="T88" fmla="*/ 182 w 865"/>
              <a:gd name="T89" fmla="*/ 226 h 793"/>
              <a:gd name="T90" fmla="*/ 167 w 865"/>
              <a:gd name="T91" fmla="*/ 205 h 793"/>
              <a:gd name="T92" fmla="*/ 182 w 865"/>
              <a:gd name="T93" fmla="*/ 182 h 793"/>
              <a:gd name="T94" fmla="*/ 477 w 865"/>
              <a:gd name="T95" fmla="*/ 180 h 793"/>
              <a:gd name="T96" fmla="*/ 501 w 865"/>
              <a:gd name="T97" fmla="*/ 195 h 793"/>
              <a:gd name="T98" fmla="*/ 501 w 865"/>
              <a:gd name="T99" fmla="*/ 214 h 793"/>
              <a:gd name="T100" fmla="*/ 477 w 865"/>
              <a:gd name="T101" fmla="*/ 228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65" h="793">
                <a:moveTo>
                  <a:pt x="855" y="283"/>
                </a:moveTo>
                <a:lnTo>
                  <a:pt x="848" y="274"/>
                </a:lnTo>
                <a:lnTo>
                  <a:pt x="828" y="265"/>
                </a:lnTo>
                <a:lnTo>
                  <a:pt x="818" y="264"/>
                </a:lnTo>
                <a:lnTo>
                  <a:pt x="769" y="264"/>
                </a:lnTo>
                <a:lnTo>
                  <a:pt x="769" y="255"/>
                </a:lnTo>
                <a:lnTo>
                  <a:pt x="762" y="238"/>
                </a:lnTo>
                <a:lnTo>
                  <a:pt x="749" y="225"/>
                </a:lnTo>
                <a:lnTo>
                  <a:pt x="731" y="216"/>
                </a:lnTo>
                <a:lnTo>
                  <a:pt x="721" y="216"/>
                </a:lnTo>
                <a:lnTo>
                  <a:pt x="674" y="216"/>
                </a:lnTo>
                <a:lnTo>
                  <a:pt x="674" y="169"/>
                </a:lnTo>
                <a:lnTo>
                  <a:pt x="672" y="159"/>
                </a:lnTo>
                <a:lnTo>
                  <a:pt x="665" y="141"/>
                </a:lnTo>
                <a:lnTo>
                  <a:pt x="652" y="128"/>
                </a:lnTo>
                <a:lnTo>
                  <a:pt x="635" y="121"/>
                </a:lnTo>
                <a:lnTo>
                  <a:pt x="625" y="120"/>
                </a:lnTo>
                <a:lnTo>
                  <a:pt x="601" y="120"/>
                </a:lnTo>
                <a:lnTo>
                  <a:pt x="601" y="25"/>
                </a:lnTo>
                <a:lnTo>
                  <a:pt x="600" y="14"/>
                </a:lnTo>
                <a:lnTo>
                  <a:pt x="587" y="1"/>
                </a:lnTo>
                <a:lnTo>
                  <a:pt x="577" y="0"/>
                </a:lnTo>
                <a:lnTo>
                  <a:pt x="97" y="0"/>
                </a:lnTo>
                <a:lnTo>
                  <a:pt x="87" y="1"/>
                </a:lnTo>
                <a:lnTo>
                  <a:pt x="74" y="14"/>
                </a:lnTo>
                <a:lnTo>
                  <a:pt x="72" y="25"/>
                </a:lnTo>
                <a:lnTo>
                  <a:pt x="72" y="120"/>
                </a:lnTo>
                <a:lnTo>
                  <a:pt x="48" y="120"/>
                </a:lnTo>
                <a:lnTo>
                  <a:pt x="39" y="121"/>
                </a:lnTo>
                <a:lnTo>
                  <a:pt x="22" y="128"/>
                </a:lnTo>
                <a:lnTo>
                  <a:pt x="9" y="141"/>
                </a:lnTo>
                <a:lnTo>
                  <a:pt x="0" y="159"/>
                </a:lnTo>
                <a:lnTo>
                  <a:pt x="0" y="169"/>
                </a:lnTo>
                <a:lnTo>
                  <a:pt x="0" y="746"/>
                </a:lnTo>
                <a:lnTo>
                  <a:pt x="0" y="754"/>
                </a:lnTo>
                <a:lnTo>
                  <a:pt x="9" y="772"/>
                </a:lnTo>
                <a:lnTo>
                  <a:pt x="22" y="785"/>
                </a:lnTo>
                <a:lnTo>
                  <a:pt x="39" y="793"/>
                </a:lnTo>
                <a:lnTo>
                  <a:pt x="48" y="793"/>
                </a:lnTo>
                <a:lnTo>
                  <a:pt x="721" y="793"/>
                </a:lnTo>
                <a:lnTo>
                  <a:pt x="737" y="792"/>
                </a:lnTo>
                <a:lnTo>
                  <a:pt x="763" y="772"/>
                </a:lnTo>
                <a:lnTo>
                  <a:pt x="769" y="756"/>
                </a:lnTo>
                <a:lnTo>
                  <a:pt x="864" y="323"/>
                </a:lnTo>
                <a:lnTo>
                  <a:pt x="865" y="312"/>
                </a:lnTo>
                <a:lnTo>
                  <a:pt x="861" y="291"/>
                </a:lnTo>
                <a:lnTo>
                  <a:pt x="855" y="283"/>
                </a:lnTo>
                <a:close/>
                <a:moveTo>
                  <a:pt x="72" y="746"/>
                </a:moveTo>
                <a:lnTo>
                  <a:pt x="48" y="746"/>
                </a:lnTo>
                <a:lnTo>
                  <a:pt x="48" y="169"/>
                </a:lnTo>
                <a:lnTo>
                  <a:pt x="72" y="169"/>
                </a:lnTo>
                <a:lnTo>
                  <a:pt x="72" y="746"/>
                </a:lnTo>
                <a:close/>
                <a:moveTo>
                  <a:pt x="577" y="216"/>
                </a:moveTo>
                <a:lnTo>
                  <a:pt x="567" y="216"/>
                </a:lnTo>
                <a:lnTo>
                  <a:pt x="550" y="225"/>
                </a:lnTo>
                <a:lnTo>
                  <a:pt x="537" y="238"/>
                </a:lnTo>
                <a:lnTo>
                  <a:pt x="529" y="255"/>
                </a:lnTo>
                <a:lnTo>
                  <a:pt x="529" y="264"/>
                </a:lnTo>
                <a:lnTo>
                  <a:pt x="241" y="264"/>
                </a:lnTo>
                <a:lnTo>
                  <a:pt x="224" y="267"/>
                </a:lnTo>
                <a:lnTo>
                  <a:pt x="199" y="287"/>
                </a:lnTo>
                <a:lnTo>
                  <a:pt x="193" y="302"/>
                </a:lnTo>
                <a:lnTo>
                  <a:pt x="144" y="522"/>
                </a:lnTo>
                <a:lnTo>
                  <a:pt x="97" y="746"/>
                </a:lnTo>
                <a:lnTo>
                  <a:pt x="97" y="25"/>
                </a:lnTo>
                <a:lnTo>
                  <a:pt x="577" y="25"/>
                </a:lnTo>
                <a:lnTo>
                  <a:pt x="577" y="216"/>
                </a:lnTo>
                <a:close/>
                <a:moveTo>
                  <a:pt x="625" y="216"/>
                </a:moveTo>
                <a:lnTo>
                  <a:pt x="601" y="216"/>
                </a:lnTo>
                <a:lnTo>
                  <a:pt x="601" y="169"/>
                </a:lnTo>
                <a:lnTo>
                  <a:pt x="625" y="169"/>
                </a:lnTo>
                <a:lnTo>
                  <a:pt x="625" y="216"/>
                </a:lnTo>
                <a:close/>
                <a:moveTo>
                  <a:pt x="477" y="131"/>
                </a:moveTo>
                <a:lnTo>
                  <a:pt x="190" y="131"/>
                </a:lnTo>
                <a:lnTo>
                  <a:pt x="182" y="130"/>
                </a:lnTo>
                <a:lnTo>
                  <a:pt x="169" y="117"/>
                </a:lnTo>
                <a:lnTo>
                  <a:pt x="167" y="107"/>
                </a:lnTo>
                <a:lnTo>
                  <a:pt x="169" y="97"/>
                </a:lnTo>
                <a:lnTo>
                  <a:pt x="182" y="84"/>
                </a:lnTo>
                <a:lnTo>
                  <a:pt x="190" y="82"/>
                </a:lnTo>
                <a:lnTo>
                  <a:pt x="477" y="82"/>
                </a:lnTo>
                <a:lnTo>
                  <a:pt x="488" y="84"/>
                </a:lnTo>
                <a:lnTo>
                  <a:pt x="501" y="97"/>
                </a:lnTo>
                <a:lnTo>
                  <a:pt x="502" y="107"/>
                </a:lnTo>
                <a:lnTo>
                  <a:pt x="501" y="117"/>
                </a:lnTo>
                <a:lnTo>
                  <a:pt x="488" y="130"/>
                </a:lnTo>
                <a:lnTo>
                  <a:pt x="477" y="131"/>
                </a:lnTo>
                <a:close/>
                <a:moveTo>
                  <a:pt x="477" y="228"/>
                </a:moveTo>
                <a:lnTo>
                  <a:pt x="190" y="228"/>
                </a:lnTo>
                <a:lnTo>
                  <a:pt x="182" y="226"/>
                </a:lnTo>
                <a:lnTo>
                  <a:pt x="169" y="214"/>
                </a:lnTo>
                <a:lnTo>
                  <a:pt x="167" y="205"/>
                </a:lnTo>
                <a:lnTo>
                  <a:pt x="169" y="195"/>
                </a:lnTo>
                <a:lnTo>
                  <a:pt x="182" y="182"/>
                </a:lnTo>
                <a:lnTo>
                  <a:pt x="190" y="180"/>
                </a:lnTo>
                <a:lnTo>
                  <a:pt x="477" y="180"/>
                </a:lnTo>
                <a:lnTo>
                  <a:pt x="488" y="182"/>
                </a:lnTo>
                <a:lnTo>
                  <a:pt x="501" y="195"/>
                </a:lnTo>
                <a:lnTo>
                  <a:pt x="502" y="205"/>
                </a:lnTo>
                <a:lnTo>
                  <a:pt x="501" y="214"/>
                </a:lnTo>
                <a:lnTo>
                  <a:pt x="488" y="226"/>
                </a:lnTo>
                <a:lnTo>
                  <a:pt x="477" y="22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400">
              <a:solidFill>
                <a:prstClr val="black"/>
              </a:solidFill>
              <a:latin typeface="Open Sans"/>
            </a:endParaRPr>
          </a:p>
        </p:txBody>
      </p:sp>
      <p:sp>
        <p:nvSpPr>
          <p:cNvPr id="87" name="Freeform 5">
            <a:extLst>
              <a:ext uri="{FF2B5EF4-FFF2-40B4-BE49-F238E27FC236}">
                <a16:creationId xmlns:a16="http://schemas.microsoft.com/office/drawing/2014/main" id="{437219FE-D88B-4267-9548-C71443CB228D}"/>
              </a:ext>
            </a:extLst>
          </p:cNvPr>
          <p:cNvSpPr>
            <a:spLocks noEditPoints="1"/>
          </p:cNvSpPr>
          <p:nvPr/>
        </p:nvSpPr>
        <p:spPr bwMode="auto">
          <a:xfrm>
            <a:off x="3903535" y="3964233"/>
            <a:ext cx="606425" cy="555890"/>
          </a:xfrm>
          <a:custGeom>
            <a:avLst/>
            <a:gdLst>
              <a:gd name="T0" fmla="*/ 848 w 865"/>
              <a:gd name="T1" fmla="*/ 274 h 793"/>
              <a:gd name="T2" fmla="*/ 818 w 865"/>
              <a:gd name="T3" fmla="*/ 264 h 793"/>
              <a:gd name="T4" fmla="*/ 769 w 865"/>
              <a:gd name="T5" fmla="*/ 255 h 793"/>
              <a:gd name="T6" fmla="*/ 749 w 865"/>
              <a:gd name="T7" fmla="*/ 225 h 793"/>
              <a:gd name="T8" fmla="*/ 721 w 865"/>
              <a:gd name="T9" fmla="*/ 216 h 793"/>
              <a:gd name="T10" fmla="*/ 674 w 865"/>
              <a:gd name="T11" fmla="*/ 169 h 793"/>
              <a:gd name="T12" fmla="*/ 665 w 865"/>
              <a:gd name="T13" fmla="*/ 141 h 793"/>
              <a:gd name="T14" fmla="*/ 635 w 865"/>
              <a:gd name="T15" fmla="*/ 121 h 793"/>
              <a:gd name="T16" fmla="*/ 601 w 865"/>
              <a:gd name="T17" fmla="*/ 120 h 793"/>
              <a:gd name="T18" fmla="*/ 600 w 865"/>
              <a:gd name="T19" fmla="*/ 14 h 793"/>
              <a:gd name="T20" fmla="*/ 577 w 865"/>
              <a:gd name="T21" fmla="*/ 0 h 793"/>
              <a:gd name="T22" fmla="*/ 87 w 865"/>
              <a:gd name="T23" fmla="*/ 1 h 793"/>
              <a:gd name="T24" fmla="*/ 72 w 865"/>
              <a:gd name="T25" fmla="*/ 25 h 793"/>
              <a:gd name="T26" fmla="*/ 48 w 865"/>
              <a:gd name="T27" fmla="*/ 120 h 793"/>
              <a:gd name="T28" fmla="*/ 22 w 865"/>
              <a:gd name="T29" fmla="*/ 128 h 793"/>
              <a:gd name="T30" fmla="*/ 0 w 865"/>
              <a:gd name="T31" fmla="*/ 159 h 793"/>
              <a:gd name="T32" fmla="*/ 0 w 865"/>
              <a:gd name="T33" fmla="*/ 746 h 793"/>
              <a:gd name="T34" fmla="*/ 9 w 865"/>
              <a:gd name="T35" fmla="*/ 772 h 793"/>
              <a:gd name="T36" fmla="*/ 39 w 865"/>
              <a:gd name="T37" fmla="*/ 793 h 793"/>
              <a:gd name="T38" fmla="*/ 721 w 865"/>
              <a:gd name="T39" fmla="*/ 793 h 793"/>
              <a:gd name="T40" fmla="*/ 763 w 865"/>
              <a:gd name="T41" fmla="*/ 772 h 793"/>
              <a:gd name="T42" fmla="*/ 864 w 865"/>
              <a:gd name="T43" fmla="*/ 323 h 793"/>
              <a:gd name="T44" fmla="*/ 861 w 865"/>
              <a:gd name="T45" fmla="*/ 291 h 793"/>
              <a:gd name="T46" fmla="*/ 72 w 865"/>
              <a:gd name="T47" fmla="*/ 746 h 793"/>
              <a:gd name="T48" fmla="*/ 48 w 865"/>
              <a:gd name="T49" fmla="*/ 169 h 793"/>
              <a:gd name="T50" fmla="*/ 72 w 865"/>
              <a:gd name="T51" fmla="*/ 746 h 793"/>
              <a:gd name="T52" fmla="*/ 567 w 865"/>
              <a:gd name="T53" fmla="*/ 216 h 793"/>
              <a:gd name="T54" fmla="*/ 537 w 865"/>
              <a:gd name="T55" fmla="*/ 238 h 793"/>
              <a:gd name="T56" fmla="*/ 529 w 865"/>
              <a:gd name="T57" fmla="*/ 264 h 793"/>
              <a:gd name="T58" fmla="*/ 224 w 865"/>
              <a:gd name="T59" fmla="*/ 267 h 793"/>
              <a:gd name="T60" fmla="*/ 193 w 865"/>
              <a:gd name="T61" fmla="*/ 302 h 793"/>
              <a:gd name="T62" fmla="*/ 97 w 865"/>
              <a:gd name="T63" fmla="*/ 746 h 793"/>
              <a:gd name="T64" fmla="*/ 577 w 865"/>
              <a:gd name="T65" fmla="*/ 25 h 793"/>
              <a:gd name="T66" fmla="*/ 625 w 865"/>
              <a:gd name="T67" fmla="*/ 216 h 793"/>
              <a:gd name="T68" fmla="*/ 601 w 865"/>
              <a:gd name="T69" fmla="*/ 169 h 793"/>
              <a:gd name="T70" fmla="*/ 625 w 865"/>
              <a:gd name="T71" fmla="*/ 216 h 793"/>
              <a:gd name="T72" fmla="*/ 190 w 865"/>
              <a:gd name="T73" fmla="*/ 131 h 793"/>
              <a:gd name="T74" fmla="*/ 169 w 865"/>
              <a:gd name="T75" fmla="*/ 117 h 793"/>
              <a:gd name="T76" fmla="*/ 169 w 865"/>
              <a:gd name="T77" fmla="*/ 97 h 793"/>
              <a:gd name="T78" fmla="*/ 190 w 865"/>
              <a:gd name="T79" fmla="*/ 82 h 793"/>
              <a:gd name="T80" fmla="*/ 488 w 865"/>
              <a:gd name="T81" fmla="*/ 84 h 793"/>
              <a:gd name="T82" fmla="*/ 502 w 865"/>
              <a:gd name="T83" fmla="*/ 107 h 793"/>
              <a:gd name="T84" fmla="*/ 488 w 865"/>
              <a:gd name="T85" fmla="*/ 130 h 793"/>
              <a:gd name="T86" fmla="*/ 477 w 865"/>
              <a:gd name="T87" fmla="*/ 228 h 793"/>
              <a:gd name="T88" fmla="*/ 182 w 865"/>
              <a:gd name="T89" fmla="*/ 226 h 793"/>
              <a:gd name="T90" fmla="*/ 167 w 865"/>
              <a:gd name="T91" fmla="*/ 205 h 793"/>
              <a:gd name="T92" fmla="*/ 182 w 865"/>
              <a:gd name="T93" fmla="*/ 182 h 793"/>
              <a:gd name="T94" fmla="*/ 477 w 865"/>
              <a:gd name="T95" fmla="*/ 180 h 793"/>
              <a:gd name="T96" fmla="*/ 501 w 865"/>
              <a:gd name="T97" fmla="*/ 195 h 793"/>
              <a:gd name="T98" fmla="*/ 501 w 865"/>
              <a:gd name="T99" fmla="*/ 214 h 793"/>
              <a:gd name="T100" fmla="*/ 477 w 865"/>
              <a:gd name="T101" fmla="*/ 228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65" h="793">
                <a:moveTo>
                  <a:pt x="855" y="283"/>
                </a:moveTo>
                <a:lnTo>
                  <a:pt x="848" y="274"/>
                </a:lnTo>
                <a:lnTo>
                  <a:pt x="828" y="265"/>
                </a:lnTo>
                <a:lnTo>
                  <a:pt x="818" y="264"/>
                </a:lnTo>
                <a:lnTo>
                  <a:pt x="769" y="264"/>
                </a:lnTo>
                <a:lnTo>
                  <a:pt x="769" y="255"/>
                </a:lnTo>
                <a:lnTo>
                  <a:pt x="762" y="238"/>
                </a:lnTo>
                <a:lnTo>
                  <a:pt x="749" y="225"/>
                </a:lnTo>
                <a:lnTo>
                  <a:pt x="731" y="216"/>
                </a:lnTo>
                <a:lnTo>
                  <a:pt x="721" y="216"/>
                </a:lnTo>
                <a:lnTo>
                  <a:pt x="674" y="216"/>
                </a:lnTo>
                <a:lnTo>
                  <a:pt x="674" y="169"/>
                </a:lnTo>
                <a:lnTo>
                  <a:pt x="672" y="159"/>
                </a:lnTo>
                <a:lnTo>
                  <a:pt x="665" y="141"/>
                </a:lnTo>
                <a:lnTo>
                  <a:pt x="652" y="128"/>
                </a:lnTo>
                <a:lnTo>
                  <a:pt x="635" y="121"/>
                </a:lnTo>
                <a:lnTo>
                  <a:pt x="625" y="120"/>
                </a:lnTo>
                <a:lnTo>
                  <a:pt x="601" y="120"/>
                </a:lnTo>
                <a:lnTo>
                  <a:pt x="601" y="25"/>
                </a:lnTo>
                <a:lnTo>
                  <a:pt x="600" y="14"/>
                </a:lnTo>
                <a:lnTo>
                  <a:pt x="587" y="1"/>
                </a:lnTo>
                <a:lnTo>
                  <a:pt x="577" y="0"/>
                </a:lnTo>
                <a:lnTo>
                  <a:pt x="97" y="0"/>
                </a:lnTo>
                <a:lnTo>
                  <a:pt x="87" y="1"/>
                </a:lnTo>
                <a:lnTo>
                  <a:pt x="74" y="14"/>
                </a:lnTo>
                <a:lnTo>
                  <a:pt x="72" y="25"/>
                </a:lnTo>
                <a:lnTo>
                  <a:pt x="72" y="120"/>
                </a:lnTo>
                <a:lnTo>
                  <a:pt x="48" y="120"/>
                </a:lnTo>
                <a:lnTo>
                  <a:pt x="39" y="121"/>
                </a:lnTo>
                <a:lnTo>
                  <a:pt x="22" y="128"/>
                </a:lnTo>
                <a:lnTo>
                  <a:pt x="9" y="141"/>
                </a:lnTo>
                <a:lnTo>
                  <a:pt x="0" y="159"/>
                </a:lnTo>
                <a:lnTo>
                  <a:pt x="0" y="169"/>
                </a:lnTo>
                <a:lnTo>
                  <a:pt x="0" y="746"/>
                </a:lnTo>
                <a:lnTo>
                  <a:pt x="0" y="754"/>
                </a:lnTo>
                <a:lnTo>
                  <a:pt x="9" y="772"/>
                </a:lnTo>
                <a:lnTo>
                  <a:pt x="22" y="785"/>
                </a:lnTo>
                <a:lnTo>
                  <a:pt x="39" y="793"/>
                </a:lnTo>
                <a:lnTo>
                  <a:pt x="48" y="793"/>
                </a:lnTo>
                <a:lnTo>
                  <a:pt x="721" y="793"/>
                </a:lnTo>
                <a:lnTo>
                  <a:pt x="737" y="792"/>
                </a:lnTo>
                <a:lnTo>
                  <a:pt x="763" y="772"/>
                </a:lnTo>
                <a:lnTo>
                  <a:pt x="769" y="756"/>
                </a:lnTo>
                <a:lnTo>
                  <a:pt x="864" y="323"/>
                </a:lnTo>
                <a:lnTo>
                  <a:pt x="865" y="312"/>
                </a:lnTo>
                <a:lnTo>
                  <a:pt x="861" y="291"/>
                </a:lnTo>
                <a:lnTo>
                  <a:pt x="855" y="283"/>
                </a:lnTo>
                <a:close/>
                <a:moveTo>
                  <a:pt x="72" y="746"/>
                </a:moveTo>
                <a:lnTo>
                  <a:pt x="48" y="746"/>
                </a:lnTo>
                <a:lnTo>
                  <a:pt x="48" y="169"/>
                </a:lnTo>
                <a:lnTo>
                  <a:pt x="72" y="169"/>
                </a:lnTo>
                <a:lnTo>
                  <a:pt x="72" y="746"/>
                </a:lnTo>
                <a:close/>
                <a:moveTo>
                  <a:pt x="577" y="216"/>
                </a:moveTo>
                <a:lnTo>
                  <a:pt x="567" y="216"/>
                </a:lnTo>
                <a:lnTo>
                  <a:pt x="550" y="225"/>
                </a:lnTo>
                <a:lnTo>
                  <a:pt x="537" y="238"/>
                </a:lnTo>
                <a:lnTo>
                  <a:pt x="529" y="255"/>
                </a:lnTo>
                <a:lnTo>
                  <a:pt x="529" y="264"/>
                </a:lnTo>
                <a:lnTo>
                  <a:pt x="241" y="264"/>
                </a:lnTo>
                <a:lnTo>
                  <a:pt x="224" y="267"/>
                </a:lnTo>
                <a:lnTo>
                  <a:pt x="199" y="287"/>
                </a:lnTo>
                <a:lnTo>
                  <a:pt x="193" y="302"/>
                </a:lnTo>
                <a:lnTo>
                  <a:pt x="144" y="522"/>
                </a:lnTo>
                <a:lnTo>
                  <a:pt x="97" y="746"/>
                </a:lnTo>
                <a:lnTo>
                  <a:pt x="97" y="25"/>
                </a:lnTo>
                <a:lnTo>
                  <a:pt x="577" y="25"/>
                </a:lnTo>
                <a:lnTo>
                  <a:pt x="577" y="216"/>
                </a:lnTo>
                <a:close/>
                <a:moveTo>
                  <a:pt x="625" y="216"/>
                </a:moveTo>
                <a:lnTo>
                  <a:pt x="601" y="216"/>
                </a:lnTo>
                <a:lnTo>
                  <a:pt x="601" y="169"/>
                </a:lnTo>
                <a:lnTo>
                  <a:pt x="625" y="169"/>
                </a:lnTo>
                <a:lnTo>
                  <a:pt x="625" y="216"/>
                </a:lnTo>
                <a:close/>
                <a:moveTo>
                  <a:pt x="477" y="131"/>
                </a:moveTo>
                <a:lnTo>
                  <a:pt x="190" y="131"/>
                </a:lnTo>
                <a:lnTo>
                  <a:pt x="182" y="130"/>
                </a:lnTo>
                <a:lnTo>
                  <a:pt x="169" y="117"/>
                </a:lnTo>
                <a:lnTo>
                  <a:pt x="167" y="107"/>
                </a:lnTo>
                <a:lnTo>
                  <a:pt x="169" y="97"/>
                </a:lnTo>
                <a:lnTo>
                  <a:pt x="182" y="84"/>
                </a:lnTo>
                <a:lnTo>
                  <a:pt x="190" y="82"/>
                </a:lnTo>
                <a:lnTo>
                  <a:pt x="477" y="82"/>
                </a:lnTo>
                <a:lnTo>
                  <a:pt x="488" y="84"/>
                </a:lnTo>
                <a:lnTo>
                  <a:pt x="501" y="97"/>
                </a:lnTo>
                <a:lnTo>
                  <a:pt x="502" y="107"/>
                </a:lnTo>
                <a:lnTo>
                  <a:pt x="501" y="117"/>
                </a:lnTo>
                <a:lnTo>
                  <a:pt x="488" y="130"/>
                </a:lnTo>
                <a:lnTo>
                  <a:pt x="477" y="131"/>
                </a:lnTo>
                <a:close/>
                <a:moveTo>
                  <a:pt x="477" y="228"/>
                </a:moveTo>
                <a:lnTo>
                  <a:pt x="190" y="228"/>
                </a:lnTo>
                <a:lnTo>
                  <a:pt x="182" y="226"/>
                </a:lnTo>
                <a:lnTo>
                  <a:pt x="169" y="214"/>
                </a:lnTo>
                <a:lnTo>
                  <a:pt x="167" y="205"/>
                </a:lnTo>
                <a:lnTo>
                  <a:pt x="169" y="195"/>
                </a:lnTo>
                <a:lnTo>
                  <a:pt x="182" y="182"/>
                </a:lnTo>
                <a:lnTo>
                  <a:pt x="190" y="180"/>
                </a:lnTo>
                <a:lnTo>
                  <a:pt x="477" y="180"/>
                </a:lnTo>
                <a:lnTo>
                  <a:pt x="488" y="182"/>
                </a:lnTo>
                <a:lnTo>
                  <a:pt x="501" y="195"/>
                </a:lnTo>
                <a:lnTo>
                  <a:pt x="502" y="205"/>
                </a:lnTo>
                <a:lnTo>
                  <a:pt x="501" y="214"/>
                </a:lnTo>
                <a:lnTo>
                  <a:pt x="488" y="226"/>
                </a:lnTo>
                <a:lnTo>
                  <a:pt x="477" y="22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400">
              <a:solidFill>
                <a:prstClr val="black"/>
              </a:solidFill>
              <a:latin typeface="Open Sans"/>
            </a:endParaRPr>
          </a:p>
        </p:txBody>
      </p:sp>
      <p:grpSp>
        <p:nvGrpSpPr>
          <p:cNvPr id="88" name="Group 8">
            <a:extLst>
              <a:ext uri="{FF2B5EF4-FFF2-40B4-BE49-F238E27FC236}">
                <a16:creationId xmlns:a16="http://schemas.microsoft.com/office/drawing/2014/main" id="{A1B57FE6-9F00-47A0-890E-42E2CB642D1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06346" y="1674928"/>
            <a:ext cx="609600" cy="608013"/>
            <a:chOff x="328" y="1074"/>
            <a:chExt cx="384" cy="3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89" name="Freeform 9">
              <a:extLst>
                <a:ext uri="{FF2B5EF4-FFF2-40B4-BE49-F238E27FC236}">
                  <a16:creationId xmlns:a16="http://schemas.microsoft.com/office/drawing/2014/main" id="{166B776A-F909-4B80-82FB-E6354E4D1B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" y="1074"/>
              <a:ext cx="384" cy="383"/>
            </a:xfrm>
            <a:custGeom>
              <a:avLst/>
              <a:gdLst>
                <a:gd name="T0" fmla="*/ 1038 w 1153"/>
                <a:gd name="T1" fmla="*/ 518 h 1150"/>
                <a:gd name="T2" fmla="*/ 1037 w 1153"/>
                <a:gd name="T3" fmla="*/ 387 h 1150"/>
                <a:gd name="T4" fmla="*/ 1015 w 1153"/>
                <a:gd name="T5" fmla="*/ 354 h 1150"/>
                <a:gd name="T6" fmla="*/ 986 w 1153"/>
                <a:gd name="T7" fmla="*/ 345 h 1150"/>
                <a:gd name="T8" fmla="*/ 962 w 1153"/>
                <a:gd name="T9" fmla="*/ 0 h 1150"/>
                <a:gd name="T10" fmla="*/ 192 w 1153"/>
                <a:gd name="T11" fmla="*/ 39 h 1150"/>
                <a:gd name="T12" fmla="*/ 134 w 1153"/>
                <a:gd name="T13" fmla="*/ 76 h 1150"/>
                <a:gd name="T14" fmla="*/ 76 w 1153"/>
                <a:gd name="T15" fmla="*/ 211 h 1150"/>
                <a:gd name="T16" fmla="*/ 42 w 1153"/>
                <a:gd name="T17" fmla="*/ 211 h 1150"/>
                <a:gd name="T18" fmla="*/ 9 w 1153"/>
                <a:gd name="T19" fmla="*/ 234 h 1150"/>
                <a:gd name="T20" fmla="*/ 0 w 1153"/>
                <a:gd name="T21" fmla="*/ 263 h 1150"/>
                <a:gd name="T22" fmla="*/ 0 w 1153"/>
                <a:gd name="T23" fmla="*/ 1102 h 1150"/>
                <a:gd name="T24" fmla="*/ 10 w 1153"/>
                <a:gd name="T25" fmla="*/ 1132 h 1150"/>
                <a:gd name="T26" fmla="*/ 37 w 1153"/>
                <a:gd name="T27" fmla="*/ 1149 h 1150"/>
                <a:gd name="T28" fmla="*/ 910 w 1153"/>
                <a:gd name="T29" fmla="*/ 1150 h 1150"/>
                <a:gd name="T30" fmla="*/ 952 w 1153"/>
                <a:gd name="T31" fmla="*/ 1130 h 1150"/>
                <a:gd name="T32" fmla="*/ 1153 w 1153"/>
                <a:gd name="T33" fmla="*/ 578 h 1150"/>
                <a:gd name="T34" fmla="*/ 1153 w 1153"/>
                <a:gd name="T35" fmla="*/ 562 h 1150"/>
                <a:gd name="T36" fmla="*/ 1133 w 1153"/>
                <a:gd name="T37" fmla="*/ 526 h 1150"/>
                <a:gd name="T38" fmla="*/ 1106 w 1153"/>
                <a:gd name="T39" fmla="*/ 518 h 1150"/>
                <a:gd name="T40" fmla="*/ 991 w 1153"/>
                <a:gd name="T41" fmla="*/ 384 h 1150"/>
                <a:gd name="T42" fmla="*/ 999 w 1153"/>
                <a:gd name="T43" fmla="*/ 397 h 1150"/>
                <a:gd name="T44" fmla="*/ 962 w 1153"/>
                <a:gd name="T45" fmla="*/ 518 h 1150"/>
                <a:gd name="T46" fmla="*/ 986 w 1153"/>
                <a:gd name="T47" fmla="*/ 384 h 1150"/>
                <a:gd name="T48" fmla="*/ 923 w 1153"/>
                <a:gd name="T49" fmla="*/ 518 h 1150"/>
                <a:gd name="T50" fmla="*/ 238 w 1153"/>
                <a:gd name="T51" fmla="*/ 518 h 1150"/>
                <a:gd name="T52" fmla="*/ 231 w 1153"/>
                <a:gd name="T53" fmla="*/ 519 h 1150"/>
                <a:gd name="T54" fmla="*/ 231 w 1153"/>
                <a:gd name="T55" fmla="*/ 39 h 1150"/>
                <a:gd name="T56" fmla="*/ 192 w 1153"/>
                <a:gd name="T57" fmla="*/ 76 h 1150"/>
                <a:gd name="T58" fmla="*/ 190 w 1153"/>
                <a:gd name="T59" fmla="*/ 571 h 1150"/>
                <a:gd name="T60" fmla="*/ 173 w 1153"/>
                <a:gd name="T61" fmla="*/ 76 h 1150"/>
                <a:gd name="T62" fmla="*/ 115 w 1153"/>
                <a:gd name="T63" fmla="*/ 115 h 1150"/>
                <a:gd name="T64" fmla="*/ 134 w 1153"/>
                <a:gd name="T65" fmla="*/ 725 h 1150"/>
                <a:gd name="T66" fmla="*/ 115 w 1153"/>
                <a:gd name="T67" fmla="*/ 115 h 1150"/>
                <a:gd name="T68" fmla="*/ 39 w 1153"/>
                <a:gd name="T69" fmla="*/ 257 h 1150"/>
                <a:gd name="T70" fmla="*/ 52 w 1153"/>
                <a:gd name="T71" fmla="*/ 249 h 1150"/>
                <a:gd name="T72" fmla="*/ 76 w 1153"/>
                <a:gd name="T73" fmla="*/ 882 h 1150"/>
                <a:gd name="T74" fmla="*/ 39 w 1153"/>
                <a:gd name="T75" fmla="*/ 263 h 1150"/>
                <a:gd name="T76" fmla="*/ 917 w 1153"/>
                <a:gd name="T77" fmla="*/ 1110 h 1150"/>
                <a:gd name="T78" fmla="*/ 49 w 1153"/>
                <a:gd name="T79" fmla="*/ 1112 h 1150"/>
                <a:gd name="T80" fmla="*/ 40 w 1153"/>
                <a:gd name="T81" fmla="*/ 1107 h 1150"/>
                <a:gd name="T82" fmla="*/ 39 w 1153"/>
                <a:gd name="T83" fmla="*/ 1100 h 1150"/>
                <a:gd name="T84" fmla="*/ 134 w 1153"/>
                <a:gd name="T85" fmla="*/ 837 h 1150"/>
                <a:gd name="T86" fmla="*/ 192 w 1153"/>
                <a:gd name="T87" fmla="*/ 679 h 1150"/>
                <a:gd name="T88" fmla="*/ 231 w 1153"/>
                <a:gd name="T89" fmla="*/ 574 h 1150"/>
                <a:gd name="T90" fmla="*/ 234 w 1153"/>
                <a:gd name="T91" fmla="*/ 564 h 1150"/>
                <a:gd name="T92" fmla="*/ 245 w 1153"/>
                <a:gd name="T93" fmla="*/ 557 h 1150"/>
                <a:gd name="T94" fmla="*/ 1113 w 1153"/>
                <a:gd name="T95" fmla="*/ 561 h 1150"/>
                <a:gd name="T96" fmla="*/ 920 w 1153"/>
                <a:gd name="T97" fmla="*/ 1104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53" h="1150">
                  <a:moveTo>
                    <a:pt x="1106" y="518"/>
                  </a:moveTo>
                  <a:lnTo>
                    <a:pt x="1038" y="518"/>
                  </a:lnTo>
                  <a:lnTo>
                    <a:pt x="1038" y="397"/>
                  </a:lnTo>
                  <a:lnTo>
                    <a:pt x="1037" y="387"/>
                  </a:lnTo>
                  <a:lnTo>
                    <a:pt x="1029" y="368"/>
                  </a:lnTo>
                  <a:lnTo>
                    <a:pt x="1015" y="354"/>
                  </a:lnTo>
                  <a:lnTo>
                    <a:pt x="996" y="345"/>
                  </a:lnTo>
                  <a:lnTo>
                    <a:pt x="986" y="345"/>
                  </a:lnTo>
                  <a:lnTo>
                    <a:pt x="962" y="345"/>
                  </a:lnTo>
                  <a:lnTo>
                    <a:pt x="962" y="0"/>
                  </a:lnTo>
                  <a:lnTo>
                    <a:pt x="192" y="0"/>
                  </a:lnTo>
                  <a:lnTo>
                    <a:pt x="192" y="39"/>
                  </a:lnTo>
                  <a:lnTo>
                    <a:pt x="134" y="39"/>
                  </a:lnTo>
                  <a:lnTo>
                    <a:pt x="134" y="76"/>
                  </a:lnTo>
                  <a:lnTo>
                    <a:pt x="76" y="76"/>
                  </a:lnTo>
                  <a:lnTo>
                    <a:pt x="76" y="211"/>
                  </a:lnTo>
                  <a:lnTo>
                    <a:pt x="52" y="211"/>
                  </a:lnTo>
                  <a:lnTo>
                    <a:pt x="42" y="211"/>
                  </a:lnTo>
                  <a:lnTo>
                    <a:pt x="23" y="220"/>
                  </a:lnTo>
                  <a:lnTo>
                    <a:pt x="9" y="234"/>
                  </a:lnTo>
                  <a:lnTo>
                    <a:pt x="1" y="253"/>
                  </a:lnTo>
                  <a:lnTo>
                    <a:pt x="0" y="263"/>
                  </a:lnTo>
                  <a:lnTo>
                    <a:pt x="0" y="1102"/>
                  </a:lnTo>
                  <a:lnTo>
                    <a:pt x="0" y="1102"/>
                  </a:lnTo>
                  <a:lnTo>
                    <a:pt x="1" y="1117"/>
                  </a:lnTo>
                  <a:lnTo>
                    <a:pt x="10" y="1132"/>
                  </a:lnTo>
                  <a:lnTo>
                    <a:pt x="17" y="1140"/>
                  </a:lnTo>
                  <a:lnTo>
                    <a:pt x="37" y="1149"/>
                  </a:lnTo>
                  <a:lnTo>
                    <a:pt x="49" y="1150"/>
                  </a:lnTo>
                  <a:lnTo>
                    <a:pt x="910" y="1150"/>
                  </a:lnTo>
                  <a:lnTo>
                    <a:pt x="926" y="1149"/>
                  </a:lnTo>
                  <a:lnTo>
                    <a:pt x="952" y="1130"/>
                  </a:lnTo>
                  <a:lnTo>
                    <a:pt x="957" y="1116"/>
                  </a:lnTo>
                  <a:lnTo>
                    <a:pt x="1153" y="578"/>
                  </a:lnTo>
                  <a:lnTo>
                    <a:pt x="1153" y="575"/>
                  </a:lnTo>
                  <a:lnTo>
                    <a:pt x="1153" y="562"/>
                  </a:lnTo>
                  <a:lnTo>
                    <a:pt x="1146" y="542"/>
                  </a:lnTo>
                  <a:lnTo>
                    <a:pt x="1133" y="526"/>
                  </a:lnTo>
                  <a:lnTo>
                    <a:pt x="1116" y="519"/>
                  </a:lnTo>
                  <a:lnTo>
                    <a:pt x="1106" y="518"/>
                  </a:lnTo>
                  <a:close/>
                  <a:moveTo>
                    <a:pt x="986" y="384"/>
                  </a:moveTo>
                  <a:lnTo>
                    <a:pt x="991" y="384"/>
                  </a:lnTo>
                  <a:lnTo>
                    <a:pt x="999" y="393"/>
                  </a:lnTo>
                  <a:lnTo>
                    <a:pt x="999" y="397"/>
                  </a:lnTo>
                  <a:lnTo>
                    <a:pt x="999" y="518"/>
                  </a:lnTo>
                  <a:lnTo>
                    <a:pt x="962" y="518"/>
                  </a:lnTo>
                  <a:lnTo>
                    <a:pt x="962" y="384"/>
                  </a:lnTo>
                  <a:lnTo>
                    <a:pt x="986" y="384"/>
                  </a:lnTo>
                  <a:close/>
                  <a:moveTo>
                    <a:pt x="923" y="39"/>
                  </a:moveTo>
                  <a:lnTo>
                    <a:pt x="923" y="518"/>
                  </a:lnTo>
                  <a:lnTo>
                    <a:pt x="245" y="518"/>
                  </a:lnTo>
                  <a:lnTo>
                    <a:pt x="238" y="518"/>
                  </a:lnTo>
                  <a:lnTo>
                    <a:pt x="232" y="519"/>
                  </a:lnTo>
                  <a:lnTo>
                    <a:pt x="231" y="519"/>
                  </a:lnTo>
                  <a:lnTo>
                    <a:pt x="231" y="519"/>
                  </a:lnTo>
                  <a:lnTo>
                    <a:pt x="231" y="39"/>
                  </a:lnTo>
                  <a:lnTo>
                    <a:pt x="923" y="39"/>
                  </a:lnTo>
                  <a:close/>
                  <a:moveTo>
                    <a:pt x="192" y="76"/>
                  </a:moveTo>
                  <a:lnTo>
                    <a:pt x="192" y="567"/>
                  </a:lnTo>
                  <a:lnTo>
                    <a:pt x="190" y="571"/>
                  </a:lnTo>
                  <a:lnTo>
                    <a:pt x="173" y="620"/>
                  </a:lnTo>
                  <a:lnTo>
                    <a:pt x="173" y="76"/>
                  </a:lnTo>
                  <a:lnTo>
                    <a:pt x="192" y="76"/>
                  </a:lnTo>
                  <a:close/>
                  <a:moveTo>
                    <a:pt x="115" y="115"/>
                  </a:moveTo>
                  <a:lnTo>
                    <a:pt x="134" y="115"/>
                  </a:lnTo>
                  <a:lnTo>
                    <a:pt x="134" y="725"/>
                  </a:lnTo>
                  <a:lnTo>
                    <a:pt x="115" y="778"/>
                  </a:lnTo>
                  <a:lnTo>
                    <a:pt x="115" y="115"/>
                  </a:lnTo>
                  <a:close/>
                  <a:moveTo>
                    <a:pt x="39" y="263"/>
                  </a:moveTo>
                  <a:lnTo>
                    <a:pt x="39" y="257"/>
                  </a:lnTo>
                  <a:lnTo>
                    <a:pt x="48" y="250"/>
                  </a:lnTo>
                  <a:lnTo>
                    <a:pt x="52" y="249"/>
                  </a:lnTo>
                  <a:lnTo>
                    <a:pt x="76" y="249"/>
                  </a:lnTo>
                  <a:lnTo>
                    <a:pt x="76" y="882"/>
                  </a:lnTo>
                  <a:lnTo>
                    <a:pt x="39" y="985"/>
                  </a:lnTo>
                  <a:lnTo>
                    <a:pt x="39" y="263"/>
                  </a:lnTo>
                  <a:close/>
                  <a:moveTo>
                    <a:pt x="920" y="1104"/>
                  </a:moveTo>
                  <a:lnTo>
                    <a:pt x="917" y="1110"/>
                  </a:lnTo>
                  <a:lnTo>
                    <a:pt x="910" y="1112"/>
                  </a:lnTo>
                  <a:lnTo>
                    <a:pt x="49" y="1112"/>
                  </a:lnTo>
                  <a:lnTo>
                    <a:pt x="43" y="1110"/>
                  </a:lnTo>
                  <a:lnTo>
                    <a:pt x="40" y="1107"/>
                  </a:lnTo>
                  <a:lnTo>
                    <a:pt x="39" y="1104"/>
                  </a:lnTo>
                  <a:lnTo>
                    <a:pt x="39" y="1100"/>
                  </a:lnTo>
                  <a:lnTo>
                    <a:pt x="76" y="995"/>
                  </a:lnTo>
                  <a:lnTo>
                    <a:pt x="134" y="837"/>
                  </a:lnTo>
                  <a:lnTo>
                    <a:pt x="192" y="679"/>
                  </a:lnTo>
                  <a:lnTo>
                    <a:pt x="192" y="679"/>
                  </a:lnTo>
                  <a:lnTo>
                    <a:pt x="229" y="578"/>
                  </a:lnTo>
                  <a:lnTo>
                    <a:pt x="231" y="574"/>
                  </a:lnTo>
                  <a:lnTo>
                    <a:pt x="234" y="565"/>
                  </a:lnTo>
                  <a:lnTo>
                    <a:pt x="234" y="564"/>
                  </a:lnTo>
                  <a:lnTo>
                    <a:pt x="238" y="558"/>
                  </a:lnTo>
                  <a:lnTo>
                    <a:pt x="245" y="557"/>
                  </a:lnTo>
                  <a:lnTo>
                    <a:pt x="1106" y="557"/>
                  </a:lnTo>
                  <a:lnTo>
                    <a:pt x="1113" y="561"/>
                  </a:lnTo>
                  <a:lnTo>
                    <a:pt x="1115" y="572"/>
                  </a:lnTo>
                  <a:lnTo>
                    <a:pt x="920" y="1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0" name="Freeform 10">
              <a:extLst>
                <a:ext uri="{FF2B5EF4-FFF2-40B4-BE49-F238E27FC236}">
                  <a16:creationId xmlns:a16="http://schemas.microsoft.com/office/drawing/2014/main" id="{CFF08BC3-3200-4015-844F-DA0383DC8339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170"/>
              <a:ext cx="166" cy="13"/>
            </a:xfrm>
            <a:custGeom>
              <a:avLst/>
              <a:gdLst>
                <a:gd name="T0" fmla="*/ 19 w 499"/>
                <a:gd name="T1" fmla="*/ 38 h 38"/>
                <a:gd name="T2" fmla="*/ 480 w 499"/>
                <a:gd name="T3" fmla="*/ 38 h 38"/>
                <a:gd name="T4" fmla="*/ 488 w 499"/>
                <a:gd name="T5" fmla="*/ 37 h 38"/>
                <a:gd name="T6" fmla="*/ 499 w 499"/>
                <a:gd name="T7" fmla="*/ 27 h 38"/>
                <a:gd name="T8" fmla="*/ 499 w 499"/>
                <a:gd name="T9" fmla="*/ 18 h 38"/>
                <a:gd name="T10" fmla="*/ 499 w 499"/>
                <a:gd name="T11" fmla="*/ 11 h 38"/>
                <a:gd name="T12" fmla="*/ 488 w 499"/>
                <a:gd name="T13" fmla="*/ 1 h 38"/>
                <a:gd name="T14" fmla="*/ 480 w 499"/>
                <a:gd name="T15" fmla="*/ 0 h 38"/>
                <a:gd name="T16" fmla="*/ 19 w 499"/>
                <a:gd name="T17" fmla="*/ 0 h 38"/>
                <a:gd name="T18" fmla="*/ 12 w 499"/>
                <a:gd name="T19" fmla="*/ 1 h 38"/>
                <a:gd name="T20" fmla="*/ 0 w 499"/>
                <a:gd name="T21" fmla="*/ 11 h 38"/>
                <a:gd name="T22" fmla="*/ 0 w 499"/>
                <a:gd name="T23" fmla="*/ 18 h 38"/>
                <a:gd name="T24" fmla="*/ 0 w 499"/>
                <a:gd name="T25" fmla="*/ 27 h 38"/>
                <a:gd name="T26" fmla="*/ 12 w 499"/>
                <a:gd name="T27" fmla="*/ 37 h 38"/>
                <a:gd name="T28" fmla="*/ 19 w 499"/>
                <a:gd name="T2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9" h="38">
                  <a:moveTo>
                    <a:pt x="19" y="38"/>
                  </a:moveTo>
                  <a:lnTo>
                    <a:pt x="480" y="38"/>
                  </a:lnTo>
                  <a:lnTo>
                    <a:pt x="488" y="37"/>
                  </a:lnTo>
                  <a:lnTo>
                    <a:pt x="499" y="27"/>
                  </a:lnTo>
                  <a:lnTo>
                    <a:pt x="499" y="18"/>
                  </a:lnTo>
                  <a:lnTo>
                    <a:pt x="499" y="11"/>
                  </a:lnTo>
                  <a:lnTo>
                    <a:pt x="488" y="1"/>
                  </a:lnTo>
                  <a:lnTo>
                    <a:pt x="480" y="0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2" y="37"/>
                  </a:lnTo>
                  <a:lnTo>
                    <a:pt x="1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1" name="Freeform 11">
              <a:extLst>
                <a:ext uri="{FF2B5EF4-FFF2-40B4-BE49-F238E27FC236}">
                  <a16:creationId xmlns:a16="http://schemas.microsoft.com/office/drawing/2014/main" id="{870D5F69-323A-486C-8228-8B5D3816A4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125"/>
              <a:ext cx="77" cy="13"/>
            </a:xfrm>
            <a:custGeom>
              <a:avLst/>
              <a:gdLst>
                <a:gd name="T0" fmla="*/ 19 w 231"/>
                <a:gd name="T1" fmla="*/ 37 h 37"/>
                <a:gd name="T2" fmla="*/ 211 w 231"/>
                <a:gd name="T3" fmla="*/ 37 h 37"/>
                <a:gd name="T4" fmla="*/ 219 w 231"/>
                <a:gd name="T5" fmla="*/ 37 h 37"/>
                <a:gd name="T6" fmla="*/ 230 w 231"/>
                <a:gd name="T7" fmla="*/ 26 h 37"/>
                <a:gd name="T8" fmla="*/ 231 w 231"/>
                <a:gd name="T9" fmla="*/ 19 h 37"/>
                <a:gd name="T10" fmla="*/ 230 w 231"/>
                <a:gd name="T11" fmla="*/ 11 h 37"/>
                <a:gd name="T12" fmla="*/ 219 w 231"/>
                <a:gd name="T13" fmla="*/ 0 h 37"/>
                <a:gd name="T14" fmla="*/ 211 w 231"/>
                <a:gd name="T15" fmla="*/ 0 h 37"/>
                <a:gd name="T16" fmla="*/ 19 w 231"/>
                <a:gd name="T17" fmla="*/ 0 h 37"/>
                <a:gd name="T18" fmla="*/ 12 w 231"/>
                <a:gd name="T19" fmla="*/ 0 h 37"/>
                <a:gd name="T20" fmla="*/ 0 w 231"/>
                <a:gd name="T21" fmla="*/ 11 h 37"/>
                <a:gd name="T22" fmla="*/ 0 w 231"/>
                <a:gd name="T23" fmla="*/ 19 h 37"/>
                <a:gd name="T24" fmla="*/ 0 w 231"/>
                <a:gd name="T25" fmla="*/ 26 h 37"/>
                <a:gd name="T26" fmla="*/ 12 w 231"/>
                <a:gd name="T27" fmla="*/ 37 h 37"/>
                <a:gd name="T28" fmla="*/ 19 w 231"/>
                <a:gd name="T2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37">
                  <a:moveTo>
                    <a:pt x="19" y="37"/>
                  </a:moveTo>
                  <a:lnTo>
                    <a:pt x="211" y="37"/>
                  </a:lnTo>
                  <a:lnTo>
                    <a:pt x="219" y="37"/>
                  </a:lnTo>
                  <a:lnTo>
                    <a:pt x="230" y="26"/>
                  </a:lnTo>
                  <a:lnTo>
                    <a:pt x="231" y="19"/>
                  </a:lnTo>
                  <a:lnTo>
                    <a:pt x="230" y="11"/>
                  </a:lnTo>
                  <a:lnTo>
                    <a:pt x="219" y="0"/>
                  </a:lnTo>
                  <a:lnTo>
                    <a:pt x="211" y="0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12" y="37"/>
                  </a:lnTo>
                  <a:lnTo>
                    <a:pt x="19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2" name="Freeform 12">
              <a:extLst>
                <a:ext uri="{FF2B5EF4-FFF2-40B4-BE49-F238E27FC236}">
                  <a16:creationId xmlns:a16="http://schemas.microsoft.com/office/drawing/2014/main" id="{9A2F7461-57EC-45FB-AF40-7811094F414E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214"/>
              <a:ext cx="166" cy="13"/>
            </a:xfrm>
            <a:custGeom>
              <a:avLst/>
              <a:gdLst>
                <a:gd name="T0" fmla="*/ 19 w 499"/>
                <a:gd name="T1" fmla="*/ 39 h 39"/>
                <a:gd name="T2" fmla="*/ 480 w 499"/>
                <a:gd name="T3" fmla="*/ 39 h 39"/>
                <a:gd name="T4" fmla="*/ 488 w 499"/>
                <a:gd name="T5" fmla="*/ 38 h 39"/>
                <a:gd name="T6" fmla="*/ 499 w 499"/>
                <a:gd name="T7" fmla="*/ 28 h 39"/>
                <a:gd name="T8" fmla="*/ 499 w 499"/>
                <a:gd name="T9" fmla="*/ 20 h 39"/>
                <a:gd name="T10" fmla="*/ 499 w 499"/>
                <a:gd name="T11" fmla="*/ 12 h 39"/>
                <a:gd name="T12" fmla="*/ 488 w 499"/>
                <a:gd name="T13" fmla="*/ 2 h 39"/>
                <a:gd name="T14" fmla="*/ 480 w 499"/>
                <a:gd name="T15" fmla="*/ 0 h 39"/>
                <a:gd name="T16" fmla="*/ 19 w 499"/>
                <a:gd name="T17" fmla="*/ 0 h 39"/>
                <a:gd name="T18" fmla="*/ 12 w 499"/>
                <a:gd name="T19" fmla="*/ 2 h 39"/>
                <a:gd name="T20" fmla="*/ 0 w 499"/>
                <a:gd name="T21" fmla="*/ 12 h 39"/>
                <a:gd name="T22" fmla="*/ 0 w 499"/>
                <a:gd name="T23" fmla="*/ 20 h 39"/>
                <a:gd name="T24" fmla="*/ 0 w 499"/>
                <a:gd name="T25" fmla="*/ 28 h 39"/>
                <a:gd name="T26" fmla="*/ 12 w 499"/>
                <a:gd name="T27" fmla="*/ 38 h 39"/>
                <a:gd name="T28" fmla="*/ 19 w 499"/>
                <a:gd name="T2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9" h="39">
                  <a:moveTo>
                    <a:pt x="19" y="39"/>
                  </a:moveTo>
                  <a:lnTo>
                    <a:pt x="480" y="39"/>
                  </a:lnTo>
                  <a:lnTo>
                    <a:pt x="488" y="38"/>
                  </a:lnTo>
                  <a:lnTo>
                    <a:pt x="499" y="28"/>
                  </a:lnTo>
                  <a:lnTo>
                    <a:pt x="499" y="20"/>
                  </a:lnTo>
                  <a:lnTo>
                    <a:pt x="499" y="12"/>
                  </a:lnTo>
                  <a:lnTo>
                    <a:pt x="488" y="2"/>
                  </a:lnTo>
                  <a:lnTo>
                    <a:pt x="480" y="0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12" y="38"/>
                  </a:lnTo>
                  <a:lnTo>
                    <a:pt x="19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</p:grpSp>
      <p:grpSp>
        <p:nvGrpSpPr>
          <p:cNvPr id="93" name="Group 8">
            <a:extLst>
              <a:ext uri="{FF2B5EF4-FFF2-40B4-BE49-F238E27FC236}">
                <a16:creationId xmlns:a16="http://schemas.microsoft.com/office/drawing/2014/main" id="{0E087840-FD57-47B7-BC33-633C9A644F7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12053" y="2849583"/>
            <a:ext cx="609600" cy="608013"/>
            <a:chOff x="328" y="1074"/>
            <a:chExt cx="384" cy="3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4" name="Freeform 9">
              <a:extLst>
                <a:ext uri="{FF2B5EF4-FFF2-40B4-BE49-F238E27FC236}">
                  <a16:creationId xmlns:a16="http://schemas.microsoft.com/office/drawing/2014/main" id="{9F4C5836-D5D8-4185-B035-6B21538B6AA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" y="1074"/>
              <a:ext cx="384" cy="383"/>
            </a:xfrm>
            <a:custGeom>
              <a:avLst/>
              <a:gdLst>
                <a:gd name="T0" fmla="*/ 1038 w 1153"/>
                <a:gd name="T1" fmla="*/ 518 h 1150"/>
                <a:gd name="T2" fmla="*/ 1037 w 1153"/>
                <a:gd name="T3" fmla="*/ 387 h 1150"/>
                <a:gd name="T4" fmla="*/ 1015 w 1153"/>
                <a:gd name="T5" fmla="*/ 354 h 1150"/>
                <a:gd name="T6" fmla="*/ 986 w 1153"/>
                <a:gd name="T7" fmla="*/ 345 h 1150"/>
                <a:gd name="T8" fmla="*/ 962 w 1153"/>
                <a:gd name="T9" fmla="*/ 0 h 1150"/>
                <a:gd name="T10" fmla="*/ 192 w 1153"/>
                <a:gd name="T11" fmla="*/ 39 h 1150"/>
                <a:gd name="T12" fmla="*/ 134 w 1153"/>
                <a:gd name="T13" fmla="*/ 76 h 1150"/>
                <a:gd name="T14" fmla="*/ 76 w 1153"/>
                <a:gd name="T15" fmla="*/ 211 h 1150"/>
                <a:gd name="T16" fmla="*/ 42 w 1153"/>
                <a:gd name="T17" fmla="*/ 211 h 1150"/>
                <a:gd name="T18" fmla="*/ 9 w 1153"/>
                <a:gd name="T19" fmla="*/ 234 h 1150"/>
                <a:gd name="T20" fmla="*/ 0 w 1153"/>
                <a:gd name="T21" fmla="*/ 263 h 1150"/>
                <a:gd name="T22" fmla="*/ 0 w 1153"/>
                <a:gd name="T23" fmla="*/ 1102 h 1150"/>
                <a:gd name="T24" fmla="*/ 10 w 1153"/>
                <a:gd name="T25" fmla="*/ 1132 h 1150"/>
                <a:gd name="T26" fmla="*/ 37 w 1153"/>
                <a:gd name="T27" fmla="*/ 1149 h 1150"/>
                <a:gd name="T28" fmla="*/ 910 w 1153"/>
                <a:gd name="T29" fmla="*/ 1150 h 1150"/>
                <a:gd name="T30" fmla="*/ 952 w 1153"/>
                <a:gd name="T31" fmla="*/ 1130 h 1150"/>
                <a:gd name="T32" fmla="*/ 1153 w 1153"/>
                <a:gd name="T33" fmla="*/ 578 h 1150"/>
                <a:gd name="T34" fmla="*/ 1153 w 1153"/>
                <a:gd name="T35" fmla="*/ 562 h 1150"/>
                <a:gd name="T36" fmla="*/ 1133 w 1153"/>
                <a:gd name="T37" fmla="*/ 526 h 1150"/>
                <a:gd name="T38" fmla="*/ 1106 w 1153"/>
                <a:gd name="T39" fmla="*/ 518 h 1150"/>
                <a:gd name="T40" fmla="*/ 991 w 1153"/>
                <a:gd name="T41" fmla="*/ 384 h 1150"/>
                <a:gd name="T42" fmla="*/ 999 w 1153"/>
                <a:gd name="T43" fmla="*/ 397 h 1150"/>
                <a:gd name="T44" fmla="*/ 962 w 1153"/>
                <a:gd name="T45" fmla="*/ 518 h 1150"/>
                <a:gd name="T46" fmla="*/ 986 w 1153"/>
                <a:gd name="T47" fmla="*/ 384 h 1150"/>
                <a:gd name="T48" fmla="*/ 923 w 1153"/>
                <a:gd name="T49" fmla="*/ 518 h 1150"/>
                <a:gd name="T50" fmla="*/ 238 w 1153"/>
                <a:gd name="T51" fmla="*/ 518 h 1150"/>
                <a:gd name="T52" fmla="*/ 231 w 1153"/>
                <a:gd name="T53" fmla="*/ 519 h 1150"/>
                <a:gd name="T54" fmla="*/ 231 w 1153"/>
                <a:gd name="T55" fmla="*/ 39 h 1150"/>
                <a:gd name="T56" fmla="*/ 192 w 1153"/>
                <a:gd name="T57" fmla="*/ 76 h 1150"/>
                <a:gd name="T58" fmla="*/ 190 w 1153"/>
                <a:gd name="T59" fmla="*/ 571 h 1150"/>
                <a:gd name="T60" fmla="*/ 173 w 1153"/>
                <a:gd name="T61" fmla="*/ 76 h 1150"/>
                <a:gd name="T62" fmla="*/ 115 w 1153"/>
                <a:gd name="T63" fmla="*/ 115 h 1150"/>
                <a:gd name="T64" fmla="*/ 134 w 1153"/>
                <a:gd name="T65" fmla="*/ 725 h 1150"/>
                <a:gd name="T66" fmla="*/ 115 w 1153"/>
                <a:gd name="T67" fmla="*/ 115 h 1150"/>
                <a:gd name="T68" fmla="*/ 39 w 1153"/>
                <a:gd name="T69" fmla="*/ 257 h 1150"/>
                <a:gd name="T70" fmla="*/ 52 w 1153"/>
                <a:gd name="T71" fmla="*/ 249 h 1150"/>
                <a:gd name="T72" fmla="*/ 76 w 1153"/>
                <a:gd name="T73" fmla="*/ 882 h 1150"/>
                <a:gd name="T74" fmla="*/ 39 w 1153"/>
                <a:gd name="T75" fmla="*/ 263 h 1150"/>
                <a:gd name="T76" fmla="*/ 917 w 1153"/>
                <a:gd name="T77" fmla="*/ 1110 h 1150"/>
                <a:gd name="T78" fmla="*/ 49 w 1153"/>
                <a:gd name="T79" fmla="*/ 1112 h 1150"/>
                <a:gd name="T80" fmla="*/ 40 w 1153"/>
                <a:gd name="T81" fmla="*/ 1107 h 1150"/>
                <a:gd name="T82" fmla="*/ 39 w 1153"/>
                <a:gd name="T83" fmla="*/ 1100 h 1150"/>
                <a:gd name="T84" fmla="*/ 134 w 1153"/>
                <a:gd name="T85" fmla="*/ 837 h 1150"/>
                <a:gd name="T86" fmla="*/ 192 w 1153"/>
                <a:gd name="T87" fmla="*/ 679 h 1150"/>
                <a:gd name="T88" fmla="*/ 231 w 1153"/>
                <a:gd name="T89" fmla="*/ 574 h 1150"/>
                <a:gd name="T90" fmla="*/ 234 w 1153"/>
                <a:gd name="T91" fmla="*/ 564 h 1150"/>
                <a:gd name="T92" fmla="*/ 245 w 1153"/>
                <a:gd name="T93" fmla="*/ 557 h 1150"/>
                <a:gd name="T94" fmla="*/ 1113 w 1153"/>
                <a:gd name="T95" fmla="*/ 561 h 1150"/>
                <a:gd name="T96" fmla="*/ 920 w 1153"/>
                <a:gd name="T97" fmla="*/ 1104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53" h="1150">
                  <a:moveTo>
                    <a:pt x="1106" y="518"/>
                  </a:moveTo>
                  <a:lnTo>
                    <a:pt x="1038" y="518"/>
                  </a:lnTo>
                  <a:lnTo>
                    <a:pt x="1038" y="397"/>
                  </a:lnTo>
                  <a:lnTo>
                    <a:pt x="1037" y="387"/>
                  </a:lnTo>
                  <a:lnTo>
                    <a:pt x="1029" y="368"/>
                  </a:lnTo>
                  <a:lnTo>
                    <a:pt x="1015" y="354"/>
                  </a:lnTo>
                  <a:lnTo>
                    <a:pt x="996" y="345"/>
                  </a:lnTo>
                  <a:lnTo>
                    <a:pt x="986" y="345"/>
                  </a:lnTo>
                  <a:lnTo>
                    <a:pt x="962" y="345"/>
                  </a:lnTo>
                  <a:lnTo>
                    <a:pt x="962" y="0"/>
                  </a:lnTo>
                  <a:lnTo>
                    <a:pt x="192" y="0"/>
                  </a:lnTo>
                  <a:lnTo>
                    <a:pt x="192" y="39"/>
                  </a:lnTo>
                  <a:lnTo>
                    <a:pt x="134" y="39"/>
                  </a:lnTo>
                  <a:lnTo>
                    <a:pt x="134" y="76"/>
                  </a:lnTo>
                  <a:lnTo>
                    <a:pt x="76" y="76"/>
                  </a:lnTo>
                  <a:lnTo>
                    <a:pt x="76" y="211"/>
                  </a:lnTo>
                  <a:lnTo>
                    <a:pt x="52" y="211"/>
                  </a:lnTo>
                  <a:lnTo>
                    <a:pt x="42" y="211"/>
                  </a:lnTo>
                  <a:lnTo>
                    <a:pt x="23" y="220"/>
                  </a:lnTo>
                  <a:lnTo>
                    <a:pt x="9" y="234"/>
                  </a:lnTo>
                  <a:lnTo>
                    <a:pt x="1" y="253"/>
                  </a:lnTo>
                  <a:lnTo>
                    <a:pt x="0" y="263"/>
                  </a:lnTo>
                  <a:lnTo>
                    <a:pt x="0" y="1102"/>
                  </a:lnTo>
                  <a:lnTo>
                    <a:pt x="0" y="1102"/>
                  </a:lnTo>
                  <a:lnTo>
                    <a:pt x="1" y="1117"/>
                  </a:lnTo>
                  <a:lnTo>
                    <a:pt x="10" y="1132"/>
                  </a:lnTo>
                  <a:lnTo>
                    <a:pt x="17" y="1140"/>
                  </a:lnTo>
                  <a:lnTo>
                    <a:pt x="37" y="1149"/>
                  </a:lnTo>
                  <a:lnTo>
                    <a:pt x="49" y="1150"/>
                  </a:lnTo>
                  <a:lnTo>
                    <a:pt x="910" y="1150"/>
                  </a:lnTo>
                  <a:lnTo>
                    <a:pt x="926" y="1149"/>
                  </a:lnTo>
                  <a:lnTo>
                    <a:pt x="952" y="1130"/>
                  </a:lnTo>
                  <a:lnTo>
                    <a:pt x="957" y="1116"/>
                  </a:lnTo>
                  <a:lnTo>
                    <a:pt x="1153" y="578"/>
                  </a:lnTo>
                  <a:lnTo>
                    <a:pt x="1153" y="575"/>
                  </a:lnTo>
                  <a:lnTo>
                    <a:pt x="1153" y="562"/>
                  </a:lnTo>
                  <a:lnTo>
                    <a:pt x="1146" y="542"/>
                  </a:lnTo>
                  <a:lnTo>
                    <a:pt x="1133" y="526"/>
                  </a:lnTo>
                  <a:lnTo>
                    <a:pt x="1116" y="519"/>
                  </a:lnTo>
                  <a:lnTo>
                    <a:pt x="1106" y="518"/>
                  </a:lnTo>
                  <a:close/>
                  <a:moveTo>
                    <a:pt x="986" y="384"/>
                  </a:moveTo>
                  <a:lnTo>
                    <a:pt x="991" y="384"/>
                  </a:lnTo>
                  <a:lnTo>
                    <a:pt x="999" y="393"/>
                  </a:lnTo>
                  <a:lnTo>
                    <a:pt x="999" y="397"/>
                  </a:lnTo>
                  <a:lnTo>
                    <a:pt x="999" y="518"/>
                  </a:lnTo>
                  <a:lnTo>
                    <a:pt x="962" y="518"/>
                  </a:lnTo>
                  <a:lnTo>
                    <a:pt x="962" y="384"/>
                  </a:lnTo>
                  <a:lnTo>
                    <a:pt x="986" y="384"/>
                  </a:lnTo>
                  <a:close/>
                  <a:moveTo>
                    <a:pt x="923" y="39"/>
                  </a:moveTo>
                  <a:lnTo>
                    <a:pt x="923" y="518"/>
                  </a:lnTo>
                  <a:lnTo>
                    <a:pt x="245" y="518"/>
                  </a:lnTo>
                  <a:lnTo>
                    <a:pt x="238" y="518"/>
                  </a:lnTo>
                  <a:lnTo>
                    <a:pt x="232" y="519"/>
                  </a:lnTo>
                  <a:lnTo>
                    <a:pt x="231" y="519"/>
                  </a:lnTo>
                  <a:lnTo>
                    <a:pt x="231" y="519"/>
                  </a:lnTo>
                  <a:lnTo>
                    <a:pt x="231" y="39"/>
                  </a:lnTo>
                  <a:lnTo>
                    <a:pt x="923" y="39"/>
                  </a:lnTo>
                  <a:close/>
                  <a:moveTo>
                    <a:pt x="192" y="76"/>
                  </a:moveTo>
                  <a:lnTo>
                    <a:pt x="192" y="567"/>
                  </a:lnTo>
                  <a:lnTo>
                    <a:pt x="190" y="571"/>
                  </a:lnTo>
                  <a:lnTo>
                    <a:pt x="173" y="620"/>
                  </a:lnTo>
                  <a:lnTo>
                    <a:pt x="173" y="76"/>
                  </a:lnTo>
                  <a:lnTo>
                    <a:pt x="192" y="76"/>
                  </a:lnTo>
                  <a:close/>
                  <a:moveTo>
                    <a:pt x="115" y="115"/>
                  </a:moveTo>
                  <a:lnTo>
                    <a:pt x="134" y="115"/>
                  </a:lnTo>
                  <a:lnTo>
                    <a:pt x="134" y="725"/>
                  </a:lnTo>
                  <a:lnTo>
                    <a:pt x="115" y="778"/>
                  </a:lnTo>
                  <a:lnTo>
                    <a:pt x="115" y="115"/>
                  </a:lnTo>
                  <a:close/>
                  <a:moveTo>
                    <a:pt x="39" y="263"/>
                  </a:moveTo>
                  <a:lnTo>
                    <a:pt x="39" y="257"/>
                  </a:lnTo>
                  <a:lnTo>
                    <a:pt x="48" y="250"/>
                  </a:lnTo>
                  <a:lnTo>
                    <a:pt x="52" y="249"/>
                  </a:lnTo>
                  <a:lnTo>
                    <a:pt x="76" y="249"/>
                  </a:lnTo>
                  <a:lnTo>
                    <a:pt x="76" y="882"/>
                  </a:lnTo>
                  <a:lnTo>
                    <a:pt x="39" y="985"/>
                  </a:lnTo>
                  <a:lnTo>
                    <a:pt x="39" y="263"/>
                  </a:lnTo>
                  <a:close/>
                  <a:moveTo>
                    <a:pt x="920" y="1104"/>
                  </a:moveTo>
                  <a:lnTo>
                    <a:pt x="917" y="1110"/>
                  </a:lnTo>
                  <a:lnTo>
                    <a:pt x="910" y="1112"/>
                  </a:lnTo>
                  <a:lnTo>
                    <a:pt x="49" y="1112"/>
                  </a:lnTo>
                  <a:lnTo>
                    <a:pt x="43" y="1110"/>
                  </a:lnTo>
                  <a:lnTo>
                    <a:pt x="40" y="1107"/>
                  </a:lnTo>
                  <a:lnTo>
                    <a:pt x="39" y="1104"/>
                  </a:lnTo>
                  <a:lnTo>
                    <a:pt x="39" y="1100"/>
                  </a:lnTo>
                  <a:lnTo>
                    <a:pt x="76" y="995"/>
                  </a:lnTo>
                  <a:lnTo>
                    <a:pt x="134" y="837"/>
                  </a:lnTo>
                  <a:lnTo>
                    <a:pt x="192" y="679"/>
                  </a:lnTo>
                  <a:lnTo>
                    <a:pt x="192" y="679"/>
                  </a:lnTo>
                  <a:lnTo>
                    <a:pt x="229" y="578"/>
                  </a:lnTo>
                  <a:lnTo>
                    <a:pt x="231" y="574"/>
                  </a:lnTo>
                  <a:lnTo>
                    <a:pt x="234" y="565"/>
                  </a:lnTo>
                  <a:lnTo>
                    <a:pt x="234" y="564"/>
                  </a:lnTo>
                  <a:lnTo>
                    <a:pt x="238" y="558"/>
                  </a:lnTo>
                  <a:lnTo>
                    <a:pt x="245" y="557"/>
                  </a:lnTo>
                  <a:lnTo>
                    <a:pt x="1106" y="557"/>
                  </a:lnTo>
                  <a:lnTo>
                    <a:pt x="1113" y="561"/>
                  </a:lnTo>
                  <a:lnTo>
                    <a:pt x="1115" y="572"/>
                  </a:lnTo>
                  <a:lnTo>
                    <a:pt x="920" y="1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5" name="Freeform 10">
              <a:extLst>
                <a:ext uri="{FF2B5EF4-FFF2-40B4-BE49-F238E27FC236}">
                  <a16:creationId xmlns:a16="http://schemas.microsoft.com/office/drawing/2014/main" id="{9C999BF6-EB66-4FC1-97A5-AA88557902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170"/>
              <a:ext cx="166" cy="13"/>
            </a:xfrm>
            <a:custGeom>
              <a:avLst/>
              <a:gdLst>
                <a:gd name="T0" fmla="*/ 19 w 499"/>
                <a:gd name="T1" fmla="*/ 38 h 38"/>
                <a:gd name="T2" fmla="*/ 480 w 499"/>
                <a:gd name="T3" fmla="*/ 38 h 38"/>
                <a:gd name="T4" fmla="*/ 488 w 499"/>
                <a:gd name="T5" fmla="*/ 37 h 38"/>
                <a:gd name="T6" fmla="*/ 499 w 499"/>
                <a:gd name="T7" fmla="*/ 27 h 38"/>
                <a:gd name="T8" fmla="*/ 499 w 499"/>
                <a:gd name="T9" fmla="*/ 18 h 38"/>
                <a:gd name="T10" fmla="*/ 499 w 499"/>
                <a:gd name="T11" fmla="*/ 11 h 38"/>
                <a:gd name="T12" fmla="*/ 488 w 499"/>
                <a:gd name="T13" fmla="*/ 1 h 38"/>
                <a:gd name="T14" fmla="*/ 480 w 499"/>
                <a:gd name="T15" fmla="*/ 0 h 38"/>
                <a:gd name="T16" fmla="*/ 19 w 499"/>
                <a:gd name="T17" fmla="*/ 0 h 38"/>
                <a:gd name="T18" fmla="*/ 12 w 499"/>
                <a:gd name="T19" fmla="*/ 1 h 38"/>
                <a:gd name="T20" fmla="*/ 0 w 499"/>
                <a:gd name="T21" fmla="*/ 11 h 38"/>
                <a:gd name="T22" fmla="*/ 0 w 499"/>
                <a:gd name="T23" fmla="*/ 18 h 38"/>
                <a:gd name="T24" fmla="*/ 0 w 499"/>
                <a:gd name="T25" fmla="*/ 27 h 38"/>
                <a:gd name="T26" fmla="*/ 12 w 499"/>
                <a:gd name="T27" fmla="*/ 37 h 38"/>
                <a:gd name="T28" fmla="*/ 19 w 499"/>
                <a:gd name="T2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9" h="38">
                  <a:moveTo>
                    <a:pt x="19" y="38"/>
                  </a:moveTo>
                  <a:lnTo>
                    <a:pt x="480" y="38"/>
                  </a:lnTo>
                  <a:lnTo>
                    <a:pt x="488" y="37"/>
                  </a:lnTo>
                  <a:lnTo>
                    <a:pt x="499" y="27"/>
                  </a:lnTo>
                  <a:lnTo>
                    <a:pt x="499" y="18"/>
                  </a:lnTo>
                  <a:lnTo>
                    <a:pt x="499" y="11"/>
                  </a:lnTo>
                  <a:lnTo>
                    <a:pt x="488" y="1"/>
                  </a:lnTo>
                  <a:lnTo>
                    <a:pt x="480" y="0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2" y="37"/>
                  </a:lnTo>
                  <a:lnTo>
                    <a:pt x="1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6" name="Freeform 11">
              <a:extLst>
                <a:ext uri="{FF2B5EF4-FFF2-40B4-BE49-F238E27FC236}">
                  <a16:creationId xmlns:a16="http://schemas.microsoft.com/office/drawing/2014/main" id="{831A7D81-BB4D-43E1-9C2D-19A3DE2C85C1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125"/>
              <a:ext cx="77" cy="13"/>
            </a:xfrm>
            <a:custGeom>
              <a:avLst/>
              <a:gdLst>
                <a:gd name="T0" fmla="*/ 19 w 231"/>
                <a:gd name="T1" fmla="*/ 37 h 37"/>
                <a:gd name="T2" fmla="*/ 211 w 231"/>
                <a:gd name="T3" fmla="*/ 37 h 37"/>
                <a:gd name="T4" fmla="*/ 219 w 231"/>
                <a:gd name="T5" fmla="*/ 37 h 37"/>
                <a:gd name="T6" fmla="*/ 230 w 231"/>
                <a:gd name="T7" fmla="*/ 26 h 37"/>
                <a:gd name="T8" fmla="*/ 231 w 231"/>
                <a:gd name="T9" fmla="*/ 19 h 37"/>
                <a:gd name="T10" fmla="*/ 230 w 231"/>
                <a:gd name="T11" fmla="*/ 11 h 37"/>
                <a:gd name="T12" fmla="*/ 219 w 231"/>
                <a:gd name="T13" fmla="*/ 0 h 37"/>
                <a:gd name="T14" fmla="*/ 211 w 231"/>
                <a:gd name="T15" fmla="*/ 0 h 37"/>
                <a:gd name="T16" fmla="*/ 19 w 231"/>
                <a:gd name="T17" fmla="*/ 0 h 37"/>
                <a:gd name="T18" fmla="*/ 12 w 231"/>
                <a:gd name="T19" fmla="*/ 0 h 37"/>
                <a:gd name="T20" fmla="*/ 0 w 231"/>
                <a:gd name="T21" fmla="*/ 11 h 37"/>
                <a:gd name="T22" fmla="*/ 0 w 231"/>
                <a:gd name="T23" fmla="*/ 19 h 37"/>
                <a:gd name="T24" fmla="*/ 0 w 231"/>
                <a:gd name="T25" fmla="*/ 26 h 37"/>
                <a:gd name="T26" fmla="*/ 12 w 231"/>
                <a:gd name="T27" fmla="*/ 37 h 37"/>
                <a:gd name="T28" fmla="*/ 19 w 231"/>
                <a:gd name="T2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37">
                  <a:moveTo>
                    <a:pt x="19" y="37"/>
                  </a:moveTo>
                  <a:lnTo>
                    <a:pt x="211" y="37"/>
                  </a:lnTo>
                  <a:lnTo>
                    <a:pt x="219" y="37"/>
                  </a:lnTo>
                  <a:lnTo>
                    <a:pt x="230" y="26"/>
                  </a:lnTo>
                  <a:lnTo>
                    <a:pt x="231" y="19"/>
                  </a:lnTo>
                  <a:lnTo>
                    <a:pt x="230" y="11"/>
                  </a:lnTo>
                  <a:lnTo>
                    <a:pt x="219" y="0"/>
                  </a:lnTo>
                  <a:lnTo>
                    <a:pt x="211" y="0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12" y="37"/>
                  </a:lnTo>
                  <a:lnTo>
                    <a:pt x="19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7" name="Freeform 12">
              <a:extLst>
                <a:ext uri="{FF2B5EF4-FFF2-40B4-BE49-F238E27FC236}">
                  <a16:creationId xmlns:a16="http://schemas.microsoft.com/office/drawing/2014/main" id="{5263BDE3-BC49-44BE-8C95-8B1127D2CE8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214"/>
              <a:ext cx="166" cy="13"/>
            </a:xfrm>
            <a:custGeom>
              <a:avLst/>
              <a:gdLst>
                <a:gd name="T0" fmla="*/ 19 w 499"/>
                <a:gd name="T1" fmla="*/ 39 h 39"/>
                <a:gd name="T2" fmla="*/ 480 w 499"/>
                <a:gd name="T3" fmla="*/ 39 h 39"/>
                <a:gd name="T4" fmla="*/ 488 w 499"/>
                <a:gd name="T5" fmla="*/ 38 h 39"/>
                <a:gd name="T6" fmla="*/ 499 w 499"/>
                <a:gd name="T7" fmla="*/ 28 h 39"/>
                <a:gd name="T8" fmla="*/ 499 w 499"/>
                <a:gd name="T9" fmla="*/ 20 h 39"/>
                <a:gd name="T10" fmla="*/ 499 w 499"/>
                <a:gd name="T11" fmla="*/ 12 h 39"/>
                <a:gd name="T12" fmla="*/ 488 w 499"/>
                <a:gd name="T13" fmla="*/ 2 h 39"/>
                <a:gd name="T14" fmla="*/ 480 w 499"/>
                <a:gd name="T15" fmla="*/ 0 h 39"/>
                <a:gd name="T16" fmla="*/ 19 w 499"/>
                <a:gd name="T17" fmla="*/ 0 h 39"/>
                <a:gd name="T18" fmla="*/ 12 w 499"/>
                <a:gd name="T19" fmla="*/ 2 h 39"/>
                <a:gd name="T20" fmla="*/ 0 w 499"/>
                <a:gd name="T21" fmla="*/ 12 h 39"/>
                <a:gd name="T22" fmla="*/ 0 w 499"/>
                <a:gd name="T23" fmla="*/ 20 h 39"/>
                <a:gd name="T24" fmla="*/ 0 w 499"/>
                <a:gd name="T25" fmla="*/ 28 h 39"/>
                <a:gd name="T26" fmla="*/ 12 w 499"/>
                <a:gd name="T27" fmla="*/ 38 h 39"/>
                <a:gd name="T28" fmla="*/ 19 w 499"/>
                <a:gd name="T2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9" h="39">
                  <a:moveTo>
                    <a:pt x="19" y="39"/>
                  </a:moveTo>
                  <a:lnTo>
                    <a:pt x="480" y="39"/>
                  </a:lnTo>
                  <a:lnTo>
                    <a:pt x="488" y="38"/>
                  </a:lnTo>
                  <a:lnTo>
                    <a:pt x="499" y="28"/>
                  </a:lnTo>
                  <a:lnTo>
                    <a:pt x="499" y="20"/>
                  </a:lnTo>
                  <a:lnTo>
                    <a:pt x="499" y="12"/>
                  </a:lnTo>
                  <a:lnTo>
                    <a:pt x="488" y="2"/>
                  </a:lnTo>
                  <a:lnTo>
                    <a:pt x="480" y="0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12" y="38"/>
                  </a:lnTo>
                  <a:lnTo>
                    <a:pt x="19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</p:grpSp>
      <p:grpSp>
        <p:nvGrpSpPr>
          <p:cNvPr id="98" name="Group 8">
            <a:extLst>
              <a:ext uri="{FF2B5EF4-FFF2-40B4-BE49-F238E27FC236}">
                <a16:creationId xmlns:a16="http://schemas.microsoft.com/office/drawing/2014/main" id="{E68C2979-C958-48AE-8356-CB611A2A7D7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7306346" y="4038179"/>
            <a:ext cx="609600" cy="608013"/>
            <a:chOff x="328" y="1074"/>
            <a:chExt cx="384" cy="383"/>
          </a:xfrm>
          <a:solidFill>
            <a:schemeClr val="tx1">
              <a:lumMod val="75000"/>
              <a:lumOff val="25000"/>
            </a:schemeClr>
          </a:solidFill>
        </p:grpSpPr>
        <p:sp>
          <p:nvSpPr>
            <p:cNvPr id="99" name="Freeform 9">
              <a:extLst>
                <a:ext uri="{FF2B5EF4-FFF2-40B4-BE49-F238E27FC236}">
                  <a16:creationId xmlns:a16="http://schemas.microsoft.com/office/drawing/2014/main" id="{C0DADDD5-0FEE-4D9A-B668-57418E119DF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8" y="1074"/>
              <a:ext cx="384" cy="383"/>
            </a:xfrm>
            <a:custGeom>
              <a:avLst/>
              <a:gdLst>
                <a:gd name="T0" fmla="*/ 1038 w 1153"/>
                <a:gd name="T1" fmla="*/ 518 h 1150"/>
                <a:gd name="T2" fmla="*/ 1037 w 1153"/>
                <a:gd name="T3" fmla="*/ 387 h 1150"/>
                <a:gd name="T4" fmla="*/ 1015 w 1153"/>
                <a:gd name="T5" fmla="*/ 354 h 1150"/>
                <a:gd name="T6" fmla="*/ 986 w 1153"/>
                <a:gd name="T7" fmla="*/ 345 h 1150"/>
                <a:gd name="T8" fmla="*/ 962 w 1153"/>
                <a:gd name="T9" fmla="*/ 0 h 1150"/>
                <a:gd name="T10" fmla="*/ 192 w 1153"/>
                <a:gd name="T11" fmla="*/ 39 h 1150"/>
                <a:gd name="T12" fmla="*/ 134 w 1153"/>
                <a:gd name="T13" fmla="*/ 76 h 1150"/>
                <a:gd name="T14" fmla="*/ 76 w 1153"/>
                <a:gd name="T15" fmla="*/ 211 h 1150"/>
                <a:gd name="T16" fmla="*/ 42 w 1153"/>
                <a:gd name="T17" fmla="*/ 211 h 1150"/>
                <a:gd name="T18" fmla="*/ 9 w 1153"/>
                <a:gd name="T19" fmla="*/ 234 h 1150"/>
                <a:gd name="T20" fmla="*/ 0 w 1153"/>
                <a:gd name="T21" fmla="*/ 263 h 1150"/>
                <a:gd name="T22" fmla="*/ 0 w 1153"/>
                <a:gd name="T23" fmla="*/ 1102 h 1150"/>
                <a:gd name="T24" fmla="*/ 10 w 1153"/>
                <a:gd name="T25" fmla="*/ 1132 h 1150"/>
                <a:gd name="T26" fmla="*/ 37 w 1153"/>
                <a:gd name="T27" fmla="*/ 1149 h 1150"/>
                <a:gd name="T28" fmla="*/ 910 w 1153"/>
                <a:gd name="T29" fmla="*/ 1150 h 1150"/>
                <a:gd name="T30" fmla="*/ 952 w 1153"/>
                <a:gd name="T31" fmla="*/ 1130 h 1150"/>
                <a:gd name="T32" fmla="*/ 1153 w 1153"/>
                <a:gd name="T33" fmla="*/ 578 h 1150"/>
                <a:gd name="T34" fmla="*/ 1153 w 1153"/>
                <a:gd name="T35" fmla="*/ 562 h 1150"/>
                <a:gd name="T36" fmla="*/ 1133 w 1153"/>
                <a:gd name="T37" fmla="*/ 526 h 1150"/>
                <a:gd name="T38" fmla="*/ 1106 w 1153"/>
                <a:gd name="T39" fmla="*/ 518 h 1150"/>
                <a:gd name="T40" fmla="*/ 991 w 1153"/>
                <a:gd name="T41" fmla="*/ 384 h 1150"/>
                <a:gd name="T42" fmla="*/ 999 w 1153"/>
                <a:gd name="T43" fmla="*/ 397 h 1150"/>
                <a:gd name="T44" fmla="*/ 962 w 1153"/>
                <a:gd name="T45" fmla="*/ 518 h 1150"/>
                <a:gd name="T46" fmla="*/ 986 w 1153"/>
                <a:gd name="T47" fmla="*/ 384 h 1150"/>
                <a:gd name="T48" fmla="*/ 923 w 1153"/>
                <a:gd name="T49" fmla="*/ 518 h 1150"/>
                <a:gd name="T50" fmla="*/ 238 w 1153"/>
                <a:gd name="T51" fmla="*/ 518 h 1150"/>
                <a:gd name="T52" fmla="*/ 231 w 1153"/>
                <a:gd name="T53" fmla="*/ 519 h 1150"/>
                <a:gd name="T54" fmla="*/ 231 w 1153"/>
                <a:gd name="T55" fmla="*/ 39 h 1150"/>
                <a:gd name="T56" fmla="*/ 192 w 1153"/>
                <a:gd name="T57" fmla="*/ 76 h 1150"/>
                <a:gd name="T58" fmla="*/ 190 w 1153"/>
                <a:gd name="T59" fmla="*/ 571 h 1150"/>
                <a:gd name="T60" fmla="*/ 173 w 1153"/>
                <a:gd name="T61" fmla="*/ 76 h 1150"/>
                <a:gd name="T62" fmla="*/ 115 w 1153"/>
                <a:gd name="T63" fmla="*/ 115 h 1150"/>
                <a:gd name="T64" fmla="*/ 134 w 1153"/>
                <a:gd name="T65" fmla="*/ 725 h 1150"/>
                <a:gd name="T66" fmla="*/ 115 w 1153"/>
                <a:gd name="T67" fmla="*/ 115 h 1150"/>
                <a:gd name="T68" fmla="*/ 39 w 1153"/>
                <a:gd name="T69" fmla="*/ 257 h 1150"/>
                <a:gd name="T70" fmla="*/ 52 w 1153"/>
                <a:gd name="T71" fmla="*/ 249 h 1150"/>
                <a:gd name="T72" fmla="*/ 76 w 1153"/>
                <a:gd name="T73" fmla="*/ 882 h 1150"/>
                <a:gd name="T74" fmla="*/ 39 w 1153"/>
                <a:gd name="T75" fmla="*/ 263 h 1150"/>
                <a:gd name="T76" fmla="*/ 917 w 1153"/>
                <a:gd name="T77" fmla="*/ 1110 h 1150"/>
                <a:gd name="T78" fmla="*/ 49 w 1153"/>
                <a:gd name="T79" fmla="*/ 1112 h 1150"/>
                <a:gd name="T80" fmla="*/ 40 w 1153"/>
                <a:gd name="T81" fmla="*/ 1107 h 1150"/>
                <a:gd name="T82" fmla="*/ 39 w 1153"/>
                <a:gd name="T83" fmla="*/ 1100 h 1150"/>
                <a:gd name="T84" fmla="*/ 134 w 1153"/>
                <a:gd name="T85" fmla="*/ 837 h 1150"/>
                <a:gd name="T86" fmla="*/ 192 w 1153"/>
                <a:gd name="T87" fmla="*/ 679 h 1150"/>
                <a:gd name="T88" fmla="*/ 231 w 1153"/>
                <a:gd name="T89" fmla="*/ 574 h 1150"/>
                <a:gd name="T90" fmla="*/ 234 w 1153"/>
                <a:gd name="T91" fmla="*/ 564 h 1150"/>
                <a:gd name="T92" fmla="*/ 245 w 1153"/>
                <a:gd name="T93" fmla="*/ 557 h 1150"/>
                <a:gd name="T94" fmla="*/ 1113 w 1153"/>
                <a:gd name="T95" fmla="*/ 561 h 1150"/>
                <a:gd name="T96" fmla="*/ 920 w 1153"/>
                <a:gd name="T97" fmla="*/ 1104 h 1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53" h="1150">
                  <a:moveTo>
                    <a:pt x="1106" y="518"/>
                  </a:moveTo>
                  <a:lnTo>
                    <a:pt x="1038" y="518"/>
                  </a:lnTo>
                  <a:lnTo>
                    <a:pt x="1038" y="397"/>
                  </a:lnTo>
                  <a:lnTo>
                    <a:pt x="1037" y="387"/>
                  </a:lnTo>
                  <a:lnTo>
                    <a:pt x="1029" y="368"/>
                  </a:lnTo>
                  <a:lnTo>
                    <a:pt x="1015" y="354"/>
                  </a:lnTo>
                  <a:lnTo>
                    <a:pt x="996" y="345"/>
                  </a:lnTo>
                  <a:lnTo>
                    <a:pt x="986" y="345"/>
                  </a:lnTo>
                  <a:lnTo>
                    <a:pt x="962" y="345"/>
                  </a:lnTo>
                  <a:lnTo>
                    <a:pt x="962" y="0"/>
                  </a:lnTo>
                  <a:lnTo>
                    <a:pt x="192" y="0"/>
                  </a:lnTo>
                  <a:lnTo>
                    <a:pt x="192" y="39"/>
                  </a:lnTo>
                  <a:lnTo>
                    <a:pt x="134" y="39"/>
                  </a:lnTo>
                  <a:lnTo>
                    <a:pt x="134" y="76"/>
                  </a:lnTo>
                  <a:lnTo>
                    <a:pt x="76" y="76"/>
                  </a:lnTo>
                  <a:lnTo>
                    <a:pt x="76" y="211"/>
                  </a:lnTo>
                  <a:lnTo>
                    <a:pt x="52" y="211"/>
                  </a:lnTo>
                  <a:lnTo>
                    <a:pt x="42" y="211"/>
                  </a:lnTo>
                  <a:lnTo>
                    <a:pt x="23" y="220"/>
                  </a:lnTo>
                  <a:lnTo>
                    <a:pt x="9" y="234"/>
                  </a:lnTo>
                  <a:lnTo>
                    <a:pt x="1" y="253"/>
                  </a:lnTo>
                  <a:lnTo>
                    <a:pt x="0" y="263"/>
                  </a:lnTo>
                  <a:lnTo>
                    <a:pt x="0" y="1102"/>
                  </a:lnTo>
                  <a:lnTo>
                    <a:pt x="0" y="1102"/>
                  </a:lnTo>
                  <a:lnTo>
                    <a:pt x="1" y="1117"/>
                  </a:lnTo>
                  <a:lnTo>
                    <a:pt x="10" y="1132"/>
                  </a:lnTo>
                  <a:lnTo>
                    <a:pt x="17" y="1140"/>
                  </a:lnTo>
                  <a:lnTo>
                    <a:pt x="37" y="1149"/>
                  </a:lnTo>
                  <a:lnTo>
                    <a:pt x="49" y="1150"/>
                  </a:lnTo>
                  <a:lnTo>
                    <a:pt x="910" y="1150"/>
                  </a:lnTo>
                  <a:lnTo>
                    <a:pt x="926" y="1149"/>
                  </a:lnTo>
                  <a:lnTo>
                    <a:pt x="952" y="1130"/>
                  </a:lnTo>
                  <a:lnTo>
                    <a:pt x="957" y="1116"/>
                  </a:lnTo>
                  <a:lnTo>
                    <a:pt x="1153" y="578"/>
                  </a:lnTo>
                  <a:lnTo>
                    <a:pt x="1153" y="575"/>
                  </a:lnTo>
                  <a:lnTo>
                    <a:pt x="1153" y="562"/>
                  </a:lnTo>
                  <a:lnTo>
                    <a:pt x="1146" y="542"/>
                  </a:lnTo>
                  <a:lnTo>
                    <a:pt x="1133" y="526"/>
                  </a:lnTo>
                  <a:lnTo>
                    <a:pt x="1116" y="519"/>
                  </a:lnTo>
                  <a:lnTo>
                    <a:pt x="1106" y="518"/>
                  </a:lnTo>
                  <a:close/>
                  <a:moveTo>
                    <a:pt x="986" y="384"/>
                  </a:moveTo>
                  <a:lnTo>
                    <a:pt x="991" y="384"/>
                  </a:lnTo>
                  <a:lnTo>
                    <a:pt x="999" y="393"/>
                  </a:lnTo>
                  <a:lnTo>
                    <a:pt x="999" y="397"/>
                  </a:lnTo>
                  <a:lnTo>
                    <a:pt x="999" y="518"/>
                  </a:lnTo>
                  <a:lnTo>
                    <a:pt x="962" y="518"/>
                  </a:lnTo>
                  <a:lnTo>
                    <a:pt x="962" y="384"/>
                  </a:lnTo>
                  <a:lnTo>
                    <a:pt x="986" y="384"/>
                  </a:lnTo>
                  <a:close/>
                  <a:moveTo>
                    <a:pt x="923" y="39"/>
                  </a:moveTo>
                  <a:lnTo>
                    <a:pt x="923" y="518"/>
                  </a:lnTo>
                  <a:lnTo>
                    <a:pt x="245" y="518"/>
                  </a:lnTo>
                  <a:lnTo>
                    <a:pt x="238" y="518"/>
                  </a:lnTo>
                  <a:lnTo>
                    <a:pt x="232" y="519"/>
                  </a:lnTo>
                  <a:lnTo>
                    <a:pt x="231" y="519"/>
                  </a:lnTo>
                  <a:lnTo>
                    <a:pt x="231" y="519"/>
                  </a:lnTo>
                  <a:lnTo>
                    <a:pt x="231" y="39"/>
                  </a:lnTo>
                  <a:lnTo>
                    <a:pt x="923" y="39"/>
                  </a:lnTo>
                  <a:close/>
                  <a:moveTo>
                    <a:pt x="192" y="76"/>
                  </a:moveTo>
                  <a:lnTo>
                    <a:pt x="192" y="567"/>
                  </a:lnTo>
                  <a:lnTo>
                    <a:pt x="190" y="571"/>
                  </a:lnTo>
                  <a:lnTo>
                    <a:pt x="173" y="620"/>
                  </a:lnTo>
                  <a:lnTo>
                    <a:pt x="173" y="76"/>
                  </a:lnTo>
                  <a:lnTo>
                    <a:pt x="192" y="76"/>
                  </a:lnTo>
                  <a:close/>
                  <a:moveTo>
                    <a:pt x="115" y="115"/>
                  </a:moveTo>
                  <a:lnTo>
                    <a:pt x="134" y="115"/>
                  </a:lnTo>
                  <a:lnTo>
                    <a:pt x="134" y="725"/>
                  </a:lnTo>
                  <a:lnTo>
                    <a:pt x="115" y="778"/>
                  </a:lnTo>
                  <a:lnTo>
                    <a:pt x="115" y="115"/>
                  </a:lnTo>
                  <a:close/>
                  <a:moveTo>
                    <a:pt x="39" y="263"/>
                  </a:moveTo>
                  <a:lnTo>
                    <a:pt x="39" y="257"/>
                  </a:lnTo>
                  <a:lnTo>
                    <a:pt x="48" y="250"/>
                  </a:lnTo>
                  <a:lnTo>
                    <a:pt x="52" y="249"/>
                  </a:lnTo>
                  <a:lnTo>
                    <a:pt x="76" y="249"/>
                  </a:lnTo>
                  <a:lnTo>
                    <a:pt x="76" y="882"/>
                  </a:lnTo>
                  <a:lnTo>
                    <a:pt x="39" y="985"/>
                  </a:lnTo>
                  <a:lnTo>
                    <a:pt x="39" y="263"/>
                  </a:lnTo>
                  <a:close/>
                  <a:moveTo>
                    <a:pt x="920" y="1104"/>
                  </a:moveTo>
                  <a:lnTo>
                    <a:pt x="917" y="1110"/>
                  </a:lnTo>
                  <a:lnTo>
                    <a:pt x="910" y="1112"/>
                  </a:lnTo>
                  <a:lnTo>
                    <a:pt x="49" y="1112"/>
                  </a:lnTo>
                  <a:lnTo>
                    <a:pt x="43" y="1110"/>
                  </a:lnTo>
                  <a:lnTo>
                    <a:pt x="40" y="1107"/>
                  </a:lnTo>
                  <a:lnTo>
                    <a:pt x="39" y="1104"/>
                  </a:lnTo>
                  <a:lnTo>
                    <a:pt x="39" y="1100"/>
                  </a:lnTo>
                  <a:lnTo>
                    <a:pt x="76" y="995"/>
                  </a:lnTo>
                  <a:lnTo>
                    <a:pt x="134" y="837"/>
                  </a:lnTo>
                  <a:lnTo>
                    <a:pt x="192" y="679"/>
                  </a:lnTo>
                  <a:lnTo>
                    <a:pt x="192" y="679"/>
                  </a:lnTo>
                  <a:lnTo>
                    <a:pt x="229" y="578"/>
                  </a:lnTo>
                  <a:lnTo>
                    <a:pt x="231" y="574"/>
                  </a:lnTo>
                  <a:lnTo>
                    <a:pt x="234" y="565"/>
                  </a:lnTo>
                  <a:lnTo>
                    <a:pt x="234" y="564"/>
                  </a:lnTo>
                  <a:lnTo>
                    <a:pt x="238" y="558"/>
                  </a:lnTo>
                  <a:lnTo>
                    <a:pt x="245" y="557"/>
                  </a:lnTo>
                  <a:lnTo>
                    <a:pt x="1106" y="557"/>
                  </a:lnTo>
                  <a:lnTo>
                    <a:pt x="1113" y="561"/>
                  </a:lnTo>
                  <a:lnTo>
                    <a:pt x="1115" y="572"/>
                  </a:lnTo>
                  <a:lnTo>
                    <a:pt x="920" y="1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00" name="Freeform 10">
              <a:extLst>
                <a:ext uri="{FF2B5EF4-FFF2-40B4-BE49-F238E27FC236}">
                  <a16:creationId xmlns:a16="http://schemas.microsoft.com/office/drawing/2014/main" id="{16A2D78A-F7EE-4855-85B2-423BAE29F2FF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170"/>
              <a:ext cx="166" cy="13"/>
            </a:xfrm>
            <a:custGeom>
              <a:avLst/>
              <a:gdLst>
                <a:gd name="T0" fmla="*/ 19 w 499"/>
                <a:gd name="T1" fmla="*/ 38 h 38"/>
                <a:gd name="T2" fmla="*/ 480 w 499"/>
                <a:gd name="T3" fmla="*/ 38 h 38"/>
                <a:gd name="T4" fmla="*/ 488 w 499"/>
                <a:gd name="T5" fmla="*/ 37 h 38"/>
                <a:gd name="T6" fmla="*/ 499 w 499"/>
                <a:gd name="T7" fmla="*/ 27 h 38"/>
                <a:gd name="T8" fmla="*/ 499 w 499"/>
                <a:gd name="T9" fmla="*/ 18 h 38"/>
                <a:gd name="T10" fmla="*/ 499 w 499"/>
                <a:gd name="T11" fmla="*/ 11 h 38"/>
                <a:gd name="T12" fmla="*/ 488 w 499"/>
                <a:gd name="T13" fmla="*/ 1 h 38"/>
                <a:gd name="T14" fmla="*/ 480 w 499"/>
                <a:gd name="T15" fmla="*/ 0 h 38"/>
                <a:gd name="T16" fmla="*/ 19 w 499"/>
                <a:gd name="T17" fmla="*/ 0 h 38"/>
                <a:gd name="T18" fmla="*/ 12 w 499"/>
                <a:gd name="T19" fmla="*/ 1 h 38"/>
                <a:gd name="T20" fmla="*/ 0 w 499"/>
                <a:gd name="T21" fmla="*/ 11 h 38"/>
                <a:gd name="T22" fmla="*/ 0 w 499"/>
                <a:gd name="T23" fmla="*/ 18 h 38"/>
                <a:gd name="T24" fmla="*/ 0 w 499"/>
                <a:gd name="T25" fmla="*/ 27 h 38"/>
                <a:gd name="T26" fmla="*/ 12 w 499"/>
                <a:gd name="T27" fmla="*/ 37 h 38"/>
                <a:gd name="T28" fmla="*/ 19 w 499"/>
                <a:gd name="T29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9" h="38">
                  <a:moveTo>
                    <a:pt x="19" y="38"/>
                  </a:moveTo>
                  <a:lnTo>
                    <a:pt x="480" y="38"/>
                  </a:lnTo>
                  <a:lnTo>
                    <a:pt x="488" y="37"/>
                  </a:lnTo>
                  <a:lnTo>
                    <a:pt x="499" y="27"/>
                  </a:lnTo>
                  <a:lnTo>
                    <a:pt x="499" y="18"/>
                  </a:lnTo>
                  <a:lnTo>
                    <a:pt x="499" y="11"/>
                  </a:lnTo>
                  <a:lnTo>
                    <a:pt x="488" y="1"/>
                  </a:lnTo>
                  <a:lnTo>
                    <a:pt x="480" y="0"/>
                  </a:lnTo>
                  <a:lnTo>
                    <a:pt x="19" y="0"/>
                  </a:lnTo>
                  <a:lnTo>
                    <a:pt x="12" y="1"/>
                  </a:lnTo>
                  <a:lnTo>
                    <a:pt x="0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2" y="37"/>
                  </a:lnTo>
                  <a:lnTo>
                    <a:pt x="19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01" name="Freeform 11">
              <a:extLst>
                <a:ext uri="{FF2B5EF4-FFF2-40B4-BE49-F238E27FC236}">
                  <a16:creationId xmlns:a16="http://schemas.microsoft.com/office/drawing/2014/main" id="{ADAFC122-36FA-482D-B9CA-DB303E25AAE3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125"/>
              <a:ext cx="77" cy="13"/>
            </a:xfrm>
            <a:custGeom>
              <a:avLst/>
              <a:gdLst>
                <a:gd name="T0" fmla="*/ 19 w 231"/>
                <a:gd name="T1" fmla="*/ 37 h 37"/>
                <a:gd name="T2" fmla="*/ 211 w 231"/>
                <a:gd name="T3" fmla="*/ 37 h 37"/>
                <a:gd name="T4" fmla="*/ 219 w 231"/>
                <a:gd name="T5" fmla="*/ 37 h 37"/>
                <a:gd name="T6" fmla="*/ 230 w 231"/>
                <a:gd name="T7" fmla="*/ 26 h 37"/>
                <a:gd name="T8" fmla="*/ 231 w 231"/>
                <a:gd name="T9" fmla="*/ 19 h 37"/>
                <a:gd name="T10" fmla="*/ 230 w 231"/>
                <a:gd name="T11" fmla="*/ 11 h 37"/>
                <a:gd name="T12" fmla="*/ 219 w 231"/>
                <a:gd name="T13" fmla="*/ 0 h 37"/>
                <a:gd name="T14" fmla="*/ 211 w 231"/>
                <a:gd name="T15" fmla="*/ 0 h 37"/>
                <a:gd name="T16" fmla="*/ 19 w 231"/>
                <a:gd name="T17" fmla="*/ 0 h 37"/>
                <a:gd name="T18" fmla="*/ 12 w 231"/>
                <a:gd name="T19" fmla="*/ 0 h 37"/>
                <a:gd name="T20" fmla="*/ 0 w 231"/>
                <a:gd name="T21" fmla="*/ 11 h 37"/>
                <a:gd name="T22" fmla="*/ 0 w 231"/>
                <a:gd name="T23" fmla="*/ 19 h 37"/>
                <a:gd name="T24" fmla="*/ 0 w 231"/>
                <a:gd name="T25" fmla="*/ 26 h 37"/>
                <a:gd name="T26" fmla="*/ 12 w 231"/>
                <a:gd name="T27" fmla="*/ 37 h 37"/>
                <a:gd name="T28" fmla="*/ 19 w 231"/>
                <a:gd name="T29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1" h="37">
                  <a:moveTo>
                    <a:pt x="19" y="37"/>
                  </a:moveTo>
                  <a:lnTo>
                    <a:pt x="211" y="37"/>
                  </a:lnTo>
                  <a:lnTo>
                    <a:pt x="219" y="37"/>
                  </a:lnTo>
                  <a:lnTo>
                    <a:pt x="230" y="26"/>
                  </a:lnTo>
                  <a:lnTo>
                    <a:pt x="231" y="19"/>
                  </a:lnTo>
                  <a:lnTo>
                    <a:pt x="230" y="11"/>
                  </a:lnTo>
                  <a:lnTo>
                    <a:pt x="219" y="0"/>
                  </a:lnTo>
                  <a:lnTo>
                    <a:pt x="211" y="0"/>
                  </a:lnTo>
                  <a:lnTo>
                    <a:pt x="19" y="0"/>
                  </a:lnTo>
                  <a:lnTo>
                    <a:pt x="12" y="0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0" y="26"/>
                  </a:lnTo>
                  <a:lnTo>
                    <a:pt x="12" y="37"/>
                  </a:lnTo>
                  <a:lnTo>
                    <a:pt x="19" y="3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02" name="Freeform 12">
              <a:extLst>
                <a:ext uri="{FF2B5EF4-FFF2-40B4-BE49-F238E27FC236}">
                  <a16:creationId xmlns:a16="http://schemas.microsoft.com/office/drawing/2014/main" id="{69B92F1B-706A-4738-9963-FA9A21CC294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7" y="1214"/>
              <a:ext cx="166" cy="13"/>
            </a:xfrm>
            <a:custGeom>
              <a:avLst/>
              <a:gdLst>
                <a:gd name="T0" fmla="*/ 19 w 499"/>
                <a:gd name="T1" fmla="*/ 39 h 39"/>
                <a:gd name="T2" fmla="*/ 480 w 499"/>
                <a:gd name="T3" fmla="*/ 39 h 39"/>
                <a:gd name="T4" fmla="*/ 488 w 499"/>
                <a:gd name="T5" fmla="*/ 38 h 39"/>
                <a:gd name="T6" fmla="*/ 499 w 499"/>
                <a:gd name="T7" fmla="*/ 28 h 39"/>
                <a:gd name="T8" fmla="*/ 499 w 499"/>
                <a:gd name="T9" fmla="*/ 20 h 39"/>
                <a:gd name="T10" fmla="*/ 499 w 499"/>
                <a:gd name="T11" fmla="*/ 12 h 39"/>
                <a:gd name="T12" fmla="*/ 488 w 499"/>
                <a:gd name="T13" fmla="*/ 2 h 39"/>
                <a:gd name="T14" fmla="*/ 480 w 499"/>
                <a:gd name="T15" fmla="*/ 0 h 39"/>
                <a:gd name="T16" fmla="*/ 19 w 499"/>
                <a:gd name="T17" fmla="*/ 0 h 39"/>
                <a:gd name="T18" fmla="*/ 12 w 499"/>
                <a:gd name="T19" fmla="*/ 2 h 39"/>
                <a:gd name="T20" fmla="*/ 0 w 499"/>
                <a:gd name="T21" fmla="*/ 12 h 39"/>
                <a:gd name="T22" fmla="*/ 0 w 499"/>
                <a:gd name="T23" fmla="*/ 20 h 39"/>
                <a:gd name="T24" fmla="*/ 0 w 499"/>
                <a:gd name="T25" fmla="*/ 28 h 39"/>
                <a:gd name="T26" fmla="*/ 12 w 499"/>
                <a:gd name="T27" fmla="*/ 38 h 39"/>
                <a:gd name="T28" fmla="*/ 19 w 499"/>
                <a:gd name="T29" fmla="*/ 39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99" h="39">
                  <a:moveTo>
                    <a:pt x="19" y="39"/>
                  </a:moveTo>
                  <a:lnTo>
                    <a:pt x="480" y="39"/>
                  </a:lnTo>
                  <a:lnTo>
                    <a:pt x="488" y="38"/>
                  </a:lnTo>
                  <a:lnTo>
                    <a:pt x="499" y="28"/>
                  </a:lnTo>
                  <a:lnTo>
                    <a:pt x="499" y="20"/>
                  </a:lnTo>
                  <a:lnTo>
                    <a:pt x="499" y="12"/>
                  </a:lnTo>
                  <a:lnTo>
                    <a:pt x="488" y="2"/>
                  </a:lnTo>
                  <a:lnTo>
                    <a:pt x="480" y="0"/>
                  </a:lnTo>
                  <a:lnTo>
                    <a:pt x="19" y="0"/>
                  </a:lnTo>
                  <a:lnTo>
                    <a:pt x="12" y="2"/>
                  </a:lnTo>
                  <a:lnTo>
                    <a:pt x="0" y="12"/>
                  </a:lnTo>
                  <a:lnTo>
                    <a:pt x="0" y="20"/>
                  </a:lnTo>
                  <a:lnTo>
                    <a:pt x="0" y="28"/>
                  </a:lnTo>
                  <a:lnTo>
                    <a:pt x="12" y="38"/>
                  </a:lnTo>
                  <a:lnTo>
                    <a:pt x="19" y="3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400">
                <a:solidFill>
                  <a:prstClr val="black"/>
                </a:solidFill>
                <a:latin typeface="Open Sans"/>
              </a:endParaRPr>
            </a:p>
          </p:txBody>
        </p:sp>
      </p:grpSp>
      <p:sp>
        <p:nvSpPr>
          <p:cNvPr id="105" name="Freeform 5">
            <a:extLst>
              <a:ext uri="{FF2B5EF4-FFF2-40B4-BE49-F238E27FC236}">
                <a16:creationId xmlns:a16="http://schemas.microsoft.com/office/drawing/2014/main" id="{18FA3236-E71D-4051-B360-AA0E21CE086C}"/>
              </a:ext>
            </a:extLst>
          </p:cNvPr>
          <p:cNvSpPr>
            <a:spLocks noEditPoints="1"/>
          </p:cNvSpPr>
          <p:nvPr/>
        </p:nvSpPr>
        <p:spPr bwMode="auto">
          <a:xfrm>
            <a:off x="3903535" y="2849583"/>
            <a:ext cx="606425" cy="555890"/>
          </a:xfrm>
          <a:custGeom>
            <a:avLst/>
            <a:gdLst>
              <a:gd name="T0" fmla="*/ 848 w 865"/>
              <a:gd name="T1" fmla="*/ 274 h 793"/>
              <a:gd name="T2" fmla="*/ 818 w 865"/>
              <a:gd name="T3" fmla="*/ 264 h 793"/>
              <a:gd name="T4" fmla="*/ 769 w 865"/>
              <a:gd name="T5" fmla="*/ 255 h 793"/>
              <a:gd name="T6" fmla="*/ 749 w 865"/>
              <a:gd name="T7" fmla="*/ 225 h 793"/>
              <a:gd name="T8" fmla="*/ 721 w 865"/>
              <a:gd name="T9" fmla="*/ 216 h 793"/>
              <a:gd name="T10" fmla="*/ 674 w 865"/>
              <a:gd name="T11" fmla="*/ 169 h 793"/>
              <a:gd name="T12" fmla="*/ 665 w 865"/>
              <a:gd name="T13" fmla="*/ 141 h 793"/>
              <a:gd name="T14" fmla="*/ 635 w 865"/>
              <a:gd name="T15" fmla="*/ 121 h 793"/>
              <a:gd name="T16" fmla="*/ 601 w 865"/>
              <a:gd name="T17" fmla="*/ 120 h 793"/>
              <a:gd name="T18" fmla="*/ 600 w 865"/>
              <a:gd name="T19" fmla="*/ 14 h 793"/>
              <a:gd name="T20" fmla="*/ 577 w 865"/>
              <a:gd name="T21" fmla="*/ 0 h 793"/>
              <a:gd name="T22" fmla="*/ 87 w 865"/>
              <a:gd name="T23" fmla="*/ 1 h 793"/>
              <a:gd name="T24" fmla="*/ 72 w 865"/>
              <a:gd name="T25" fmla="*/ 25 h 793"/>
              <a:gd name="T26" fmla="*/ 48 w 865"/>
              <a:gd name="T27" fmla="*/ 120 h 793"/>
              <a:gd name="T28" fmla="*/ 22 w 865"/>
              <a:gd name="T29" fmla="*/ 128 h 793"/>
              <a:gd name="T30" fmla="*/ 0 w 865"/>
              <a:gd name="T31" fmla="*/ 159 h 793"/>
              <a:gd name="T32" fmla="*/ 0 w 865"/>
              <a:gd name="T33" fmla="*/ 746 h 793"/>
              <a:gd name="T34" fmla="*/ 9 w 865"/>
              <a:gd name="T35" fmla="*/ 772 h 793"/>
              <a:gd name="T36" fmla="*/ 39 w 865"/>
              <a:gd name="T37" fmla="*/ 793 h 793"/>
              <a:gd name="T38" fmla="*/ 721 w 865"/>
              <a:gd name="T39" fmla="*/ 793 h 793"/>
              <a:gd name="T40" fmla="*/ 763 w 865"/>
              <a:gd name="T41" fmla="*/ 772 h 793"/>
              <a:gd name="T42" fmla="*/ 864 w 865"/>
              <a:gd name="T43" fmla="*/ 323 h 793"/>
              <a:gd name="T44" fmla="*/ 861 w 865"/>
              <a:gd name="T45" fmla="*/ 291 h 793"/>
              <a:gd name="T46" fmla="*/ 72 w 865"/>
              <a:gd name="T47" fmla="*/ 746 h 793"/>
              <a:gd name="T48" fmla="*/ 48 w 865"/>
              <a:gd name="T49" fmla="*/ 169 h 793"/>
              <a:gd name="T50" fmla="*/ 72 w 865"/>
              <a:gd name="T51" fmla="*/ 746 h 793"/>
              <a:gd name="T52" fmla="*/ 567 w 865"/>
              <a:gd name="T53" fmla="*/ 216 h 793"/>
              <a:gd name="T54" fmla="*/ 537 w 865"/>
              <a:gd name="T55" fmla="*/ 238 h 793"/>
              <a:gd name="T56" fmla="*/ 529 w 865"/>
              <a:gd name="T57" fmla="*/ 264 h 793"/>
              <a:gd name="T58" fmla="*/ 224 w 865"/>
              <a:gd name="T59" fmla="*/ 267 h 793"/>
              <a:gd name="T60" fmla="*/ 193 w 865"/>
              <a:gd name="T61" fmla="*/ 302 h 793"/>
              <a:gd name="T62" fmla="*/ 97 w 865"/>
              <a:gd name="T63" fmla="*/ 746 h 793"/>
              <a:gd name="T64" fmla="*/ 577 w 865"/>
              <a:gd name="T65" fmla="*/ 25 h 793"/>
              <a:gd name="T66" fmla="*/ 625 w 865"/>
              <a:gd name="T67" fmla="*/ 216 h 793"/>
              <a:gd name="T68" fmla="*/ 601 w 865"/>
              <a:gd name="T69" fmla="*/ 169 h 793"/>
              <a:gd name="T70" fmla="*/ 625 w 865"/>
              <a:gd name="T71" fmla="*/ 216 h 793"/>
              <a:gd name="T72" fmla="*/ 190 w 865"/>
              <a:gd name="T73" fmla="*/ 131 h 793"/>
              <a:gd name="T74" fmla="*/ 169 w 865"/>
              <a:gd name="T75" fmla="*/ 117 h 793"/>
              <a:gd name="T76" fmla="*/ 169 w 865"/>
              <a:gd name="T77" fmla="*/ 97 h 793"/>
              <a:gd name="T78" fmla="*/ 190 w 865"/>
              <a:gd name="T79" fmla="*/ 82 h 793"/>
              <a:gd name="T80" fmla="*/ 488 w 865"/>
              <a:gd name="T81" fmla="*/ 84 h 793"/>
              <a:gd name="T82" fmla="*/ 502 w 865"/>
              <a:gd name="T83" fmla="*/ 107 h 793"/>
              <a:gd name="T84" fmla="*/ 488 w 865"/>
              <a:gd name="T85" fmla="*/ 130 h 793"/>
              <a:gd name="T86" fmla="*/ 477 w 865"/>
              <a:gd name="T87" fmla="*/ 228 h 793"/>
              <a:gd name="T88" fmla="*/ 182 w 865"/>
              <a:gd name="T89" fmla="*/ 226 h 793"/>
              <a:gd name="T90" fmla="*/ 167 w 865"/>
              <a:gd name="T91" fmla="*/ 205 h 793"/>
              <a:gd name="T92" fmla="*/ 182 w 865"/>
              <a:gd name="T93" fmla="*/ 182 h 793"/>
              <a:gd name="T94" fmla="*/ 477 w 865"/>
              <a:gd name="T95" fmla="*/ 180 h 793"/>
              <a:gd name="T96" fmla="*/ 501 w 865"/>
              <a:gd name="T97" fmla="*/ 195 h 793"/>
              <a:gd name="T98" fmla="*/ 501 w 865"/>
              <a:gd name="T99" fmla="*/ 214 h 793"/>
              <a:gd name="T100" fmla="*/ 477 w 865"/>
              <a:gd name="T101" fmla="*/ 228 h 7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865" h="793">
                <a:moveTo>
                  <a:pt x="855" y="283"/>
                </a:moveTo>
                <a:lnTo>
                  <a:pt x="848" y="274"/>
                </a:lnTo>
                <a:lnTo>
                  <a:pt x="828" y="265"/>
                </a:lnTo>
                <a:lnTo>
                  <a:pt x="818" y="264"/>
                </a:lnTo>
                <a:lnTo>
                  <a:pt x="769" y="264"/>
                </a:lnTo>
                <a:lnTo>
                  <a:pt x="769" y="255"/>
                </a:lnTo>
                <a:lnTo>
                  <a:pt x="762" y="238"/>
                </a:lnTo>
                <a:lnTo>
                  <a:pt x="749" y="225"/>
                </a:lnTo>
                <a:lnTo>
                  <a:pt x="731" y="216"/>
                </a:lnTo>
                <a:lnTo>
                  <a:pt x="721" y="216"/>
                </a:lnTo>
                <a:lnTo>
                  <a:pt x="674" y="216"/>
                </a:lnTo>
                <a:lnTo>
                  <a:pt x="674" y="169"/>
                </a:lnTo>
                <a:lnTo>
                  <a:pt x="672" y="159"/>
                </a:lnTo>
                <a:lnTo>
                  <a:pt x="665" y="141"/>
                </a:lnTo>
                <a:lnTo>
                  <a:pt x="652" y="128"/>
                </a:lnTo>
                <a:lnTo>
                  <a:pt x="635" y="121"/>
                </a:lnTo>
                <a:lnTo>
                  <a:pt x="625" y="120"/>
                </a:lnTo>
                <a:lnTo>
                  <a:pt x="601" y="120"/>
                </a:lnTo>
                <a:lnTo>
                  <a:pt x="601" y="25"/>
                </a:lnTo>
                <a:lnTo>
                  <a:pt x="600" y="14"/>
                </a:lnTo>
                <a:lnTo>
                  <a:pt x="587" y="1"/>
                </a:lnTo>
                <a:lnTo>
                  <a:pt x="577" y="0"/>
                </a:lnTo>
                <a:lnTo>
                  <a:pt x="97" y="0"/>
                </a:lnTo>
                <a:lnTo>
                  <a:pt x="87" y="1"/>
                </a:lnTo>
                <a:lnTo>
                  <a:pt x="74" y="14"/>
                </a:lnTo>
                <a:lnTo>
                  <a:pt x="72" y="25"/>
                </a:lnTo>
                <a:lnTo>
                  <a:pt x="72" y="120"/>
                </a:lnTo>
                <a:lnTo>
                  <a:pt x="48" y="120"/>
                </a:lnTo>
                <a:lnTo>
                  <a:pt x="39" y="121"/>
                </a:lnTo>
                <a:lnTo>
                  <a:pt x="22" y="128"/>
                </a:lnTo>
                <a:lnTo>
                  <a:pt x="9" y="141"/>
                </a:lnTo>
                <a:lnTo>
                  <a:pt x="0" y="159"/>
                </a:lnTo>
                <a:lnTo>
                  <a:pt x="0" y="169"/>
                </a:lnTo>
                <a:lnTo>
                  <a:pt x="0" y="746"/>
                </a:lnTo>
                <a:lnTo>
                  <a:pt x="0" y="754"/>
                </a:lnTo>
                <a:lnTo>
                  <a:pt x="9" y="772"/>
                </a:lnTo>
                <a:lnTo>
                  <a:pt x="22" y="785"/>
                </a:lnTo>
                <a:lnTo>
                  <a:pt x="39" y="793"/>
                </a:lnTo>
                <a:lnTo>
                  <a:pt x="48" y="793"/>
                </a:lnTo>
                <a:lnTo>
                  <a:pt x="721" y="793"/>
                </a:lnTo>
                <a:lnTo>
                  <a:pt x="737" y="792"/>
                </a:lnTo>
                <a:lnTo>
                  <a:pt x="763" y="772"/>
                </a:lnTo>
                <a:lnTo>
                  <a:pt x="769" y="756"/>
                </a:lnTo>
                <a:lnTo>
                  <a:pt x="864" y="323"/>
                </a:lnTo>
                <a:lnTo>
                  <a:pt x="865" y="312"/>
                </a:lnTo>
                <a:lnTo>
                  <a:pt x="861" y="291"/>
                </a:lnTo>
                <a:lnTo>
                  <a:pt x="855" y="283"/>
                </a:lnTo>
                <a:close/>
                <a:moveTo>
                  <a:pt x="72" y="746"/>
                </a:moveTo>
                <a:lnTo>
                  <a:pt x="48" y="746"/>
                </a:lnTo>
                <a:lnTo>
                  <a:pt x="48" y="169"/>
                </a:lnTo>
                <a:lnTo>
                  <a:pt x="72" y="169"/>
                </a:lnTo>
                <a:lnTo>
                  <a:pt x="72" y="746"/>
                </a:lnTo>
                <a:close/>
                <a:moveTo>
                  <a:pt x="577" y="216"/>
                </a:moveTo>
                <a:lnTo>
                  <a:pt x="567" y="216"/>
                </a:lnTo>
                <a:lnTo>
                  <a:pt x="550" y="225"/>
                </a:lnTo>
                <a:lnTo>
                  <a:pt x="537" y="238"/>
                </a:lnTo>
                <a:lnTo>
                  <a:pt x="529" y="255"/>
                </a:lnTo>
                <a:lnTo>
                  <a:pt x="529" y="264"/>
                </a:lnTo>
                <a:lnTo>
                  <a:pt x="241" y="264"/>
                </a:lnTo>
                <a:lnTo>
                  <a:pt x="224" y="267"/>
                </a:lnTo>
                <a:lnTo>
                  <a:pt x="199" y="287"/>
                </a:lnTo>
                <a:lnTo>
                  <a:pt x="193" y="302"/>
                </a:lnTo>
                <a:lnTo>
                  <a:pt x="144" y="522"/>
                </a:lnTo>
                <a:lnTo>
                  <a:pt x="97" y="746"/>
                </a:lnTo>
                <a:lnTo>
                  <a:pt x="97" y="25"/>
                </a:lnTo>
                <a:lnTo>
                  <a:pt x="577" y="25"/>
                </a:lnTo>
                <a:lnTo>
                  <a:pt x="577" y="216"/>
                </a:lnTo>
                <a:close/>
                <a:moveTo>
                  <a:pt x="625" y="216"/>
                </a:moveTo>
                <a:lnTo>
                  <a:pt x="601" y="216"/>
                </a:lnTo>
                <a:lnTo>
                  <a:pt x="601" y="169"/>
                </a:lnTo>
                <a:lnTo>
                  <a:pt x="625" y="169"/>
                </a:lnTo>
                <a:lnTo>
                  <a:pt x="625" y="216"/>
                </a:lnTo>
                <a:close/>
                <a:moveTo>
                  <a:pt x="477" y="131"/>
                </a:moveTo>
                <a:lnTo>
                  <a:pt x="190" y="131"/>
                </a:lnTo>
                <a:lnTo>
                  <a:pt x="182" y="130"/>
                </a:lnTo>
                <a:lnTo>
                  <a:pt x="169" y="117"/>
                </a:lnTo>
                <a:lnTo>
                  <a:pt x="167" y="107"/>
                </a:lnTo>
                <a:lnTo>
                  <a:pt x="169" y="97"/>
                </a:lnTo>
                <a:lnTo>
                  <a:pt x="182" y="84"/>
                </a:lnTo>
                <a:lnTo>
                  <a:pt x="190" y="82"/>
                </a:lnTo>
                <a:lnTo>
                  <a:pt x="477" y="82"/>
                </a:lnTo>
                <a:lnTo>
                  <a:pt x="488" y="84"/>
                </a:lnTo>
                <a:lnTo>
                  <a:pt x="501" y="97"/>
                </a:lnTo>
                <a:lnTo>
                  <a:pt x="502" y="107"/>
                </a:lnTo>
                <a:lnTo>
                  <a:pt x="501" y="117"/>
                </a:lnTo>
                <a:lnTo>
                  <a:pt x="488" y="130"/>
                </a:lnTo>
                <a:lnTo>
                  <a:pt x="477" y="131"/>
                </a:lnTo>
                <a:close/>
                <a:moveTo>
                  <a:pt x="477" y="228"/>
                </a:moveTo>
                <a:lnTo>
                  <a:pt x="190" y="228"/>
                </a:lnTo>
                <a:lnTo>
                  <a:pt x="182" y="226"/>
                </a:lnTo>
                <a:lnTo>
                  <a:pt x="169" y="214"/>
                </a:lnTo>
                <a:lnTo>
                  <a:pt x="167" y="205"/>
                </a:lnTo>
                <a:lnTo>
                  <a:pt x="169" y="195"/>
                </a:lnTo>
                <a:lnTo>
                  <a:pt x="182" y="182"/>
                </a:lnTo>
                <a:lnTo>
                  <a:pt x="190" y="180"/>
                </a:lnTo>
                <a:lnTo>
                  <a:pt x="477" y="180"/>
                </a:lnTo>
                <a:lnTo>
                  <a:pt x="488" y="182"/>
                </a:lnTo>
                <a:lnTo>
                  <a:pt x="501" y="195"/>
                </a:lnTo>
                <a:lnTo>
                  <a:pt x="502" y="205"/>
                </a:lnTo>
                <a:lnTo>
                  <a:pt x="501" y="214"/>
                </a:lnTo>
                <a:lnTo>
                  <a:pt x="488" y="226"/>
                </a:lnTo>
                <a:lnTo>
                  <a:pt x="477" y="228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400">
              <a:solidFill>
                <a:prstClr val="black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5839258"/>
      </p:ext>
    </p:extLst>
  </p:cSld>
  <p:clrMapOvr>
    <a:masterClrMapping/>
  </p:clrMapOvr>
  <p:transition spd="slow" advClick="0" advTm="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01E0EF-155E-4403-A7B5-64AA329FF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7308" y="294005"/>
            <a:ext cx="10515600" cy="1325563"/>
          </a:xfrm>
        </p:spPr>
        <p:txBody>
          <a:bodyPr/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認識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CO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4" name="그룹 25">
            <a:extLst>
              <a:ext uri="{FF2B5EF4-FFF2-40B4-BE49-F238E27FC236}">
                <a16:creationId xmlns:a16="http://schemas.microsoft.com/office/drawing/2014/main" id="{055D1086-7F9B-4E0F-BF7E-6F06F73C2AB4}"/>
              </a:ext>
            </a:extLst>
          </p:cNvPr>
          <p:cNvGrpSpPr/>
          <p:nvPr/>
        </p:nvGrpSpPr>
        <p:grpSpPr>
          <a:xfrm>
            <a:off x="1899921" y="1879600"/>
            <a:ext cx="9961880" cy="4684395"/>
            <a:chOff x="314325" y="285751"/>
            <a:chExt cx="11563350" cy="6286499"/>
          </a:xfrm>
          <a:effectLst>
            <a:outerShdw dist="635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직사각형 26">
              <a:extLst>
                <a:ext uri="{FF2B5EF4-FFF2-40B4-BE49-F238E27FC236}">
                  <a16:creationId xmlns:a16="http://schemas.microsoft.com/office/drawing/2014/main" id="{B50B51F1-B6AB-43A7-9D22-6B178BF102B7}"/>
                </a:ext>
              </a:extLst>
            </p:cNvPr>
            <p:cNvSpPr/>
            <p:nvPr/>
          </p:nvSpPr>
          <p:spPr>
            <a:xfrm>
              <a:off x="314325" y="285751"/>
              <a:ext cx="11563350" cy="377825"/>
            </a:xfrm>
            <a:prstGeom prst="rect">
              <a:avLst/>
            </a:prstGeom>
            <a:solidFill>
              <a:srgbClr val="DDDDD8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>
                <a:lnSpc>
                  <a:spcPct val="150000"/>
                </a:lnSpc>
                <a:defRPr/>
              </a:pPr>
              <a:endParaRPr lang="en-US" altLang="ko-KR" b="1" i="1" kern="0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6" name="직사각형 27">
              <a:extLst>
                <a:ext uri="{FF2B5EF4-FFF2-40B4-BE49-F238E27FC236}">
                  <a16:creationId xmlns:a16="http://schemas.microsoft.com/office/drawing/2014/main" id="{A5FB8163-BCFA-47FE-9D48-58E19E5A89FF}"/>
                </a:ext>
              </a:extLst>
            </p:cNvPr>
            <p:cNvSpPr/>
            <p:nvPr/>
          </p:nvSpPr>
          <p:spPr>
            <a:xfrm>
              <a:off x="314325" y="285751"/>
              <a:ext cx="416910" cy="377825"/>
            </a:xfrm>
            <a:prstGeom prst="rect">
              <a:avLst/>
            </a:prstGeom>
            <a:solidFill>
              <a:srgbClr val="C0C4C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1</a:t>
              </a:r>
              <a:endPara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endParaRPr>
            </a:p>
          </p:txBody>
        </p:sp>
        <p:sp>
          <p:nvSpPr>
            <p:cNvPr id="7" name="직사각형 28">
              <a:extLst>
                <a:ext uri="{FF2B5EF4-FFF2-40B4-BE49-F238E27FC236}">
                  <a16:creationId xmlns:a16="http://schemas.microsoft.com/office/drawing/2014/main" id="{AB707EB6-268F-4A1E-A06E-16781E4EF017}"/>
                </a:ext>
              </a:extLst>
            </p:cNvPr>
            <p:cNvSpPr/>
            <p:nvPr/>
          </p:nvSpPr>
          <p:spPr>
            <a:xfrm>
              <a:off x="314325" y="663576"/>
              <a:ext cx="11563350" cy="5908674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defTabSz="457200">
                <a:lnSpc>
                  <a:spcPct val="120000"/>
                </a:lnSpc>
                <a:tabLst>
                  <a:tab pos="1066800" algn="l"/>
                </a:tabLst>
                <a:defRPr sz="3600">
                  <a:solidFill>
                    <a:srgbClr val="475278"/>
                  </a:solidFill>
                  <a:latin typeface="Noteworthy Bold"/>
                  <a:ea typeface="Noteworthy Bold"/>
                  <a:cs typeface="Noteworthy Bold"/>
                  <a:sym typeface="Noteworthy Bold"/>
                </a:defRPr>
              </a:pPr>
              <a:r>
                <a:rPr lang="zh-TW" altLang="en-US" sz="2800" b="1" dirty="0">
                  <a:latin typeface="Open Sans"/>
                  <a:ea typeface="萝莉体 第二版" panose="02000500000000000000" pitchFamily="2" charset="-122"/>
                  <a:cs typeface="萝莉体 第二版" panose="02000500000000000000" pitchFamily="2" charset="-122"/>
                </a:rPr>
                <a:t>管理會計</a:t>
              </a:r>
              <a:r>
                <a:rPr lang="zh-TW" altLang="en-US" sz="2800" dirty="0">
                  <a:latin typeface="Open Sans"/>
                  <a:ea typeface="萝莉体 第二版" panose="02000500000000000000" pitchFamily="2" charset="-122"/>
                  <a:cs typeface="萝莉体 第二版" panose="02000500000000000000" pitchFamily="2" charset="-122"/>
                </a:rPr>
                <a:t>：為了協助內部管理者達成組織目標，而對其相關資訊進行辨識、衡量、匯集、分析、編制、解釋與溝通之過程。</a:t>
              </a:r>
              <a:endParaRPr lang="en-US" altLang="zh-TW" sz="2800" dirty="0"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endParaRPr>
            </a:p>
            <a:p>
              <a:pPr defTabSz="457200">
                <a:lnSpc>
                  <a:spcPct val="120000"/>
                </a:lnSpc>
                <a:tabLst>
                  <a:tab pos="1066800" algn="l"/>
                </a:tabLst>
                <a:defRPr sz="3600">
                  <a:solidFill>
                    <a:srgbClr val="475278"/>
                  </a:solidFill>
                  <a:latin typeface="Noteworthy Bold"/>
                  <a:ea typeface="Noteworthy Bold"/>
                  <a:cs typeface="Noteworthy Bold"/>
                  <a:sym typeface="Noteworthy Bold"/>
                </a:defRPr>
              </a:pPr>
              <a:endParaRPr lang="en-US" altLang="zh-TW" sz="2800" dirty="0">
                <a:latin typeface="Open Sans"/>
                <a:ea typeface="萝莉体 第二版" panose="02000500000000000000" pitchFamily="2" charset="-122"/>
                <a:cs typeface="萝莉体 第二版" panose="02000500000000000000" pitchFamily="2" charset="-122"/>
              </a:endParaRPr>
            </a:p>
            <a:p>
              <a:pPr defTabSz="457200">
                <a:lnSpc>
                  <a:spcPct val="120000"/>
                </a:lnSpc>
                <a:tabLst>
                  <a:tab pos="1066800" algn="l"/>
                </a:tabLst>
                <a:defRPr sz="3600">
                  <a:solidFill>
                    <a:srgbClr val="475278"/>
                  </a:solidFill>
                  <a:latin typeface="Noteworthy Bold"/>
                  <a:ea typeface="Noteworthy Bold"/>
                  <a:cs typeface="Noteworthy Bold"/>
                  <a:sym typeface="Noteworthy Bold"/>
                </a:defRPr>
              </a:pPr>
              <a:r>
                <a:rPr lang="zh-TW" altLang="en-US" sz="2800" b="1" dirty="0">
                  <a:latin typeface="Open Sans"/>
                  <a:ea typeface="萝莉体 第二版" panose="02000500000000000000" pitchFamily="2" charset="-122"/>
                  <a:cs typeface="萝莉体 第二版" panose="02000500000000000000" pitchFamily="2" charset="-122"/>
                </a:rPr>
                <a:t>ＣＯ模組</a:t>
              </a:r>
              <a:r>
                <a:rPr lang="zh-TW" altLang="en-US" sz="2800" dirty="0">
                  <a:latin typeface="Open Sans"/>
                  <a:ea typeface="萝莉体 第二版" panose="02000500000000000000" pitchFamily="2" charset="-122"/>
                  <a:cs typeface="萝莉体 第二版" panose="02000500000000000000" pitchFamily="2" charset="-122"/>
                </a:rPr>
                <a:t>：提供管理者所需要之會計資訊，以協助管理當局從事企業決策。</a:t>
              </a:r>
            </a:p>
            <a:p>
              <a:pPr algn="ctr" latinLnBrk="0">
                <a:lnSpc>
                  <a:spcPct val="150000"/>
                </a:lnSpc>
                <a:defRPr/>
              </a:pPr>
              <a:endParaRPr lang="en-US" altLang="ko-KR" sz="1200" b="1" kern="0" dirty="0">
                <a:solidFill>
                  <a:prstClr val="black">
                    <a:lumMod val="65000"/>
                    <a:lumOff val="35000"/>
                  </a:prstClr>
                </a:solidFill>
                <a:latin typeface="Open Sans"/>
                <a:ea typeface="微軟正黑體" panose="020B0604030504040204" pitchFamily="34" charset="-120"/>
              </a:endParaRPr>
            </a:p>
          </p:txBody>
        </p:sp>
        <p:sp>
          <p:nvSpPr>
            <p:cNvPr id="8" name="직사각형 29">
              <a:extLst>
                <a:ext uri="{FF2B5EF4-FFF2-40B4-BE49-F238E27FC236}">
                  <a16:creationId xmlns:a16="http://schemas.microsoft.com/office/drawing/2014/main" id="{EA880CC9-9736-4BEC-AE96-8CF556392A30}"/>
                </a:ext>
              </a:extLst>
            </p:cNvPr>
            <p:cNvSpPr/>
            <p:nvPr/>
          </p:nvSpPr>
          <p:spPr>
            <a:xfrm>
              <a:off x="11658379" y="663576"/>
              <a:ext cx="219296" cy="5908674"/>
            </a:xfrm>
            <a:prstGeom prst="rect">
              <a:avLst/>
            </a:prstGeom>
            <a:solidFill>
              <a:srgbClr val="D7D2CE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9" name="직사각형 30">
              <a:extLst>
                <a:ext uri="{FF2B5EF4-FFF2-40B4-BE49-F238E27FC236}">
                  <a16:creationId xmlns:a16="http://schemas.microsoft.com/office/drawing/2014/main" id="{839CA88B-178E-4144-A7D1-C250A0FAB326}"/>
                </a:ext>
              </a:extLst>
            </p:cNvPr>
            <p:cNvSpPr/>
            <p:nvPr/>
          </p:nvSpPr>
          <p:spPr>
            <a:xfrm>
              <a:off x="11658379" y="663576"/>
              <a:ext cx="219296" cy="1133476"/>
            </a:xfrm>
            <a:prstGeom prst="rect">
              <a:avLst/>
            </a:prstGeom>
            <a:solidFill>
              <a:srgbClr val="C0C4C1"/>
            </a:solidFill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cxnSp>
          <p:nvCxnSpPr>
            <p:cNvPr id="10" name="직선 연결선 32">
              <a:extLst>
                <a:ext uri="{FF2B5EF4-FFF2-40B4-BE49-F238E27FC236}">
                  <a16:creationId xmlns:a16="http://schemas.microsoft.com/office/drawing/2014/main" id="{C203E75A-B54E-4749-8565-078A3A6F7EE5}"/>
                </a:ext>
              </a:extLst>
            </p:cNvPr>
            <p:cNvCxnSpPr/>
            <p:nvPr/>
          </p:nvCxnSpPr>
          <p:spPr>
            <a:xfrm>
              <a:off x="1084803" y="530036"/>
              <a:ext cx="3600000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연결선 33">
              <a:extLst>
                <a:ext uri="{FF2B5EF4-FFF2-40B4-BE49-F238E27FC236}">
                  <a16:creationId xmlns:a16="http://schemas.microsoft.com/office/drawing/2014/main" id="{14472EAC-1502-4547-B8DF-26304BF04F2D}"/>
                </a:ext>
              </a:extLst>
            </p:cNvPr>
            <p:cNvCxnSpPr/>
            <p:nvPr/>
          </p:nvCxnSpPr>
          <p:spPr>
            <a:xfrm>
              <a:off x="7777703" y="436056"/>
              <a:ext cx="3600000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연결선 34">
              <a:extLst>
                <a:ext uri="{FF2B5EF4-FFF2-40B4-BE49-F238E27FC236}">
                  <a16:creationId xmlns:a16="http://schemas.microsoft.com/office/drawing/2014/main" id="{948006C9-CB2E-4E70-B040-F6A7EA09DCA0}"/>
                </a:ext>
              </a:extLst>
            </p:cNvPr>
            <p:cNvCxnSpPr/>
            <p:nvPr/>
          </p:nvCxnSpPr>
          <p:spPr>
            <a:xfrm>
              <a:off x="7777703" y="530036"/>
              <a:ext cx="3600000" cy="0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20715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henying0907 148">
            <a:extLst>
              <a:ext uri="{FF2B5EF4-FFF2-40B4-BE49-F238E27FC236}">
                <a16:creationId xmlns:a16="http://schemas.microsoft.com/office/drawing/2014/main" id="{F406299B-3C74-4146-996A-1A415F580D3E}"/>
              </a:ext>
            </a:extLst>
          </p:cNvPr>
          <p:cNvSpPr/>
          <p:nvPr/>
        </p:nvSpPr>
        <p:spPr>
          <a:xfrm>
            <a:off x="1750004" y="5234467"/>
            <a:ext cx="4098741" cy="1064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較不受拘束，使用者可自行決定所做的程度</a:t>
            </a:r>
          </a:p>
        </p:txBody>
      </p:sp>
      <p:sp>
        <p:nvSpPr>
          <p:cNvPr id="20" name="chenying0907 148">
            <a:extLst>
              <a:ext uri="{FF2B5EF4-FFF2-40B4-BE49-F238E27FC236}">
                <a16:creationId xmlns:a16="http://schemas.microsoft.com/office/drawing/2014/main" id="{06E7CF47-547E-4F80-862C-004A02B63094}"/>
              </a:ext>
            </a:extLst>
          </p:cNvPr>
          <p:cNvSpPr/>
          <p:nvPr/>
        </p:nvSpPr>
        <p:spPr>
          <a:xfrm>
            <a:off x="1737149" y="2491124"/>
            <a:ext cx="4607925" cy="54720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對象為內部管理者</a:t>
            </a:r>
          </a:p>
        </p:txBody>
      </p:sp>
      <p:sp>
        <p:nvSpPr>
          <p:cNvPr id="21" name="chenying0907 148">
            <a:extLst>
              <a:ext uri="{FF2B5EF4-FFF2-40B4-BE49-F238E27FC236}">
                <a16:creationId xmlns:a16="http://schemas.microsoft.com/office/drawing/2014/main" id="{4773DF3E-0890-430C-99E6-3812FE41BE7B}"/>
              </a:ext>
            </a:extLst>
          </p:cNvPr>
          <p:cNvSpPr/>
          <p:nvPr/>
        </p:nvSpPr>
        <p:spPr>
          <a:xfrm>
            <a:off x="7391324" y="3821111"/>
            <a:ext cx="3634991" cy="1064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承接前端模組資料進行財務分析</a:t>
            </a:r>
          </a:p>
        </p:txBody>
      </p:sp>
      <p:sp>
        <p:nvSpPr>
          <p:cNvPr id="22" name="chenying0907 148">
            <a:extLst>
              <a:ext uri="{FF2B5EF4-FFF2-40B4-BE49-F238E27FC236}">
                <a16:creationId xmlns:a16="http://schemas.microsoft.com/office/drawing/2014/main" id="{C6182871-20CC-4640-8C5F-72E1864BBC07}"/>
              </a:ext>
            </a:extLst>
          </p:cNvPr>
          <p:cNvSpPr/>
          <p:nvPr/>
        </p:nvSpPr>
        <p:spPr>
          <a:xfrm>
            <a:off x="1701667" y="3918769"/>
            <a:ext cx="4582216" cy="5461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不須遵守公認之會計準則</a:t>
            </a:r>
          </a:p>
        </p:txBody>
      </p:sp>
      <p:sp>
        <p:nvSpPr>
          <p:cNvPr id="23" name="chenying0907 148">
            <a:extLst>
              <a:ext uri="{FF2B5EF4-FFF2-40B4-BE49-F238E27FC236}">
                <a16:creationId xmlns:a16="http://schemas.microsoft.com/office/drawing/2014/main" id="{77B64C71-166C-4609-AAD9-33984A80226E}"/>
              </a:ext>
            </a:extLst>
          </p:cNvPr>
          <p:cNvSpPr/>
          <p:nvPr/>
        </p:nvSpPr>
        <p:spPr>
          <a:xfrm>
            <a:off x="7329414" y="2389974"/>
            <a:ext cx="3758813" cy="10642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可報導組織某部分之情況（如某產品、某地區）</a:t>
            </a:r>
          </a:p>
        </p:txBody>
      </p:sp>
      <p:sp>
        <p:nvSpPr>
          <p:cNvPr id="24" name="文本框 12">
            <a:extLst>
              <a:ext uri="{FF2B5EF4-FFF2-40B4-BE49-F238E27FC236}">
                <a16:creationId xmlns:a16="http://schemas.microsoft.com/office/drawing/2014/main" id="{62A3CD79-BD68-414D-BA7E-78583BF4EFD6}"/>
              </a:ext>
            </a:extLst>
          </p:cNvPr>
          <p:cNvSpPr txBox="1"/>
          <p:nvPr/>
        </p:nvSpPr>
        <p:spPr>
          <a:xfrm>
            <a:off x="314495" y="462057"/>
            <a:ext cx="362342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zh-TW" sz="6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CO</a:t>
            </a:r>
            <a:r>
              <a:rPr kumimoji="1" lang="zh-TW" altLang="en-US" sz="60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獨特點</a:t>
            </a:r>
            <a:endParaRPr kumimoji="1" lang="zh-CN" altLang="en-US" sz="60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</p:txBody>
      </p:sp>
      <p:sp>
        <p:nvSpPr>
          <p:cNvPr id="25" name="Oval 5">
            <a:extLst>
              <a:ext uri="{FF2B5EF4-FFF2-40B4-BE49-F238E27FC236}">
                <a16:creationId xmlns:a16="http://schemas.microsoft.com/office/drawing/2014/main" id="{E82B14E8-7A2C-4631-B983-A0E34CA804B8}"/>
              </a:ext>
            </a:extLst>
          </p:cNvPr>
          <p:cNvSpPr/>
          <p:nvPr/>
        </p:nvSpPr>
        <p:spPr>
          <a:xfrm>
            <a:off x="851338" y="2491124"/>
            <a:ext cx="716318" cy="72042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</a:p>
        </p:txBody>
      </p:sp>
      <p:sp>
        <p:nvSpPr>
          <p:cNvPr id="26" name="Oval 7">
            <a:extLst>
              <a:ext uri="{FF2B5EF4-FFF2-40B4-BE49-F238E27FC236}">
                <a16:creationId xmlns:a16="http://schemas.microsoft.com/office/drawing/2014/main" id="{49550BD9-B7BB-40EC-B4FA-BDE3EE7BCDE1}"/>
              </a:ext>
            </a:extLst>
          </p:cNvPr>
          <p:cNvSpPr/>
          <p:nvPr/>
        </p:nvSpPr>
        <p:spPr>
          <a:xfrm>
            <a:off x="851338" y="3821111"/>
            <a:ext cx="716318" cy="72042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</a:p>
        </p:txBody>
      </p:sp>
      <p:sp>
        <p:nvSpPr>
          <p:cNvPr id="27" name="Oval 9">
            <a:extLst>
              <a:ext uri="{FF2B5EF4-FFF2-40B4-BE49-F238E27FC236}">
                <a16:creationId xmlns:a16="http://schemas.microsoft.com/office/drawing/2014/main" id="{8CD9E55D-C28F-4333-A92F-0D89D8C14668}"/>
              </a:ext>
            </a:extLst>
          </p:cNvPr>
          <p:cNvSpPr/>
          <p:nvPr/>
        </p:nvSpPr>
        <p:spPr>
          <a:xfrm>
            <a:off x="851338" y="5137338"/>
            <a:ext cx="716318" cy="72042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</a:p>
        </p:txBody>
      </p:sp>
      <p:sp>
        <p:nvSpPr>
          <p:cNvPr id="31" name="Oval 5">
            <a:extLst>
              <a:ext uri="{FF2B5EF4-FFF2-40B4-BE49-F238E27FC236}">
                <a16:creationId xmlns:a16="http://schemas.microsoft.com/office/drawing/2014/main" id="{E76ADA4E-8684-4B88-82E3-07D236D88239}"/>
              </a:ext>
            </a:extLst>
          </p:cNvPr>
          <p:cNvSpPr/>
          <p:nvPr/>
        </p:nvSpPr>
        <p:spPr>
          <a:xfrm>
            <a:off x="6367652" y="2491124"/>
            <a:ext cx="716318" cy="72042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</a:p>
        </p:txBody>
      </p:sp>
      <p:sp>
        <p:nvSpPr>
          <p:cNvPr id="32" name="Oval 7">
            <a:extLst>
              <a:ext uri="{FF2B5EF4-FFF2-40B4-BE49-F238E27FC236}">
                <a16:creationId xmlns:a16="http://schemas.microsoft.com/office/drawing/2014/main" id="{3EC094A4-1837-415D-92C6-A1E568110A64}"/>
              </a:ext>
            </a:extLst>
          </p:cNvPr>
          <p:cNvSpPr/>
          <p:nvPr/>
        </p:nvSpPr>
        <p:spPr>
          <a:xfrm>
            <a:off x="6367652" y="3821111"/>
            <a:ext cx="716318" cy="72042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02439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26">
            <a:extLst>
              <a:ext uri="{FF2B5EF4-FFF2-40B4-BE49-F238E27FC236}">
                <a16:creationId xmlns:a16="http://schemas.microsoft.com/office/drawing/2014/main" id="{1784AD34-32F2-4FEB-A1AF-B62922C71F34}"/>
              </a:ext>
            </a:extLst>
          </p:cNvPr>
          <p:cNvSpPr txBox="1"/>
          <p:nvPr/>
        </p:nvSpPr>
        <p:spPr>
          <a:xfrm>
            <a:off x="237219" y="337264"/>
            <a:ext cx="32814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zh-TW" sz="54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CO</a:t>
            </a:r>
            <a:r>
              <a:rPr kumimoji="1" lang="zh-TW" altLang="en-US" sz="5400" b="1" dirty="0">
                <a:solidFill>
                  <a:schemeClr val="tx2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萝莉体 第二版" panose="02000500000000000000" pitchFamily="2" charset="-122"/>
              </a:rPr>
              <a:t>優劣勢</a:t>
            </a:r>
            <a:endParaRPr kumimoji="1" lang="zh-CN" altLang="en-US" sz="5400" b="1" dirty="0">
              <a:solidFill>
                <a:schemeClr val="tx2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萝莉体 第二版" panose="02000500000000000000" pitchFamily="2" charset="-122"/>
            </a:endParaRPr>
          </a:p>
        </p:txBody>
      </p:sp>
      <p:sp>
        <p:nvSpPr>
          <p:cNvPr id="27" name="chenying0907 148">
            <a:extLst>
              <a:ext uri="{FF2B5EF4-FFF2-40B4-BE49-F238E27FC236}">
                <a16:creationId xmlns:a16="http://schemas.microsoft.com/office/drawing/2014/main" id="{72D4E704-94F4-4A6B-8EB0-EAE6A4E11663}"/>
              </a:ext>
            </a:extLst>
          </p:cNvPr>
          <p:cNvSpPr/>
          <p:nvPr/>
        </p:nvSpPr>
        <p:spPr>
          <a:xfrm>
            <a:off x="5948224" y="2532336"/>
            <a:ext cx="2497939" cy="5461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</a:rPr>
              <a:t>人才供給少</a:t>
            </a:r>
            <a:endParaRPr sz="2800" dirty="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28" name="chenying0907 148">
            <a:extLst>
              <a:ext uri="{FF2B5EF4-FFF2-40B4-BE49-F238E27FC236}">
                <a16:creationId xmlns:a16="http://schemas.microsoft.com/office/drawing/2014/main" id="{37BE8DC0-21CC-4B8F-BB85-22AE5968F9A9}"/>
              </a:ext>
            </a:extLst>
          </p:cNvPr>
          <p:cNvSpPr/>
          <p:nvPr/>
        </p:nvSpPr>
        <p:spPr>
          <a:xfrm>
            <a:off x="8691572" y="2532336"/>
            <a:ext cx="2497939" cy="5461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</a:rPr>
              <a:t>觀念性為主</a:t>
            </a:r>
            <a:endParaRPr sz="2800" dirty="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29" name="chenying0907 148">
            <a:extLst>
              <a:ext uri="{FF2B5EF4-FFF2-40B4-BE49-F238E27FC236}">
                <a16:creationId xmlns:a16="http://schemas.microsoft.com/office/drawing/2014/main" id="{39C3B5B9-23FF-44D6-9230-6A29ECC4F952}"/>
              </a:ext>
            </a:extLst>
          </p:cNvPr>
          <p:cNvSpPr/>
          <p:nvPr/>
        </p:nvSpPr>
        <p:spPr>
          <a:xfrm>
            <a:off x="1528169" y="4944201"/>
            <a:ext cx="2497939" cy="594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</a:rPr>
              <a:t>書厚內容多</a:t>
            </a:r>
            <a:endParaRPr sz="2800" dirty="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30" name="chenying0907 148">
            <a:extLst>
              <a:ext uri="{FF2B5EF4-FFF2-40B4-BE49-F238E27FC236}">
                <a16:creationId xmlns:a16="http://schemas.microsoft.com/office/drawing/2014/main" id="{5DEEAA9F-683B-47D2-B97E-FC3FB93C7DA6}"/>
              </a:ext>
            </a:extLst>
          </p:cNvPr>
          <p:cNvSpPr/>
          <p:nvPr/>
        </p:nvSpPr>
        <p:spPr>
          <a:xfrm>
            <a:off x="4549503" y="4968149"/>
            <a:ext cx="2497939" cy="594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</a:rPr>
              <a:t>很抽象</a:t>
            </a:r>
            <a:endParaRPr sz="2800" dirty="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31" name="chenying0907 148">
            <a:extLst>
              <a:ext uri="{FF2B5EF4-FFF2-40B4-BE49-F238E27FC236}">
                <a16:creationId xmlns:a16="http://schemas.microsoft.com/office/drawing/2014/main" id="{46729276-FF56-45CA-94A2-24CF32EB68B0}"/>
              </a:ext>
            </a:extLst>
          </p:cNvPr>
          <p:cNvSpPr/>
          <p:nvPr/>
        </p:nvSpPr>
        <p:spPr>
          <a:xfrm>
            <a:off x="7248189" y="4944201"/>
            <a:ext cx="2497939" cy="54611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</a:rPr>
              <a:t>難理解</a:t>
            </a:r>
            <a:endParaRPr sz="2800" dirty="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32" name="chenying0907 148">
            <a:extLst>
              <a:ext uri="{FF2B5EF4-FFF2-40B4-BE49-F238E27FC236}">
                <a16:creationId xmlns:a16="http://schemas.microsoft.com/office/drawing/2014/main" id="{4E03F3DA-B926-4C3B-924F-CFB430EFD17F}"/>
              </a:ext>
            </a:extLst>
          </p:cNvPr>
          <p:cNvSpPr/>
          <p:nvPr/>
        </p:nvSpPr>
        <p:spPr>
          <a:xfrm>
            <a:off x="2907004" y="2532336"/>
            <a:ext cx="2936423" cy="5940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</a:rPr>
              <a:t>能接觸多個模組</a:t>
            </a:r>
            <a:endParaRPr sz="2800" dirty="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33" name="chenying0907 148">
            <a:extLst>
              <a:ext uri="{FF2B5EF4-FFF2-40B4-BE49-F238E27FC236}">
                <a16:creationId xmlns:a16="http://schemas.microsoft.com/office/drawing/2014/main" id="{F73E8E57-E80D-48CF-B338-6EF746737FDC}"/>
              </a:ext>
            </a:extLst>
          </p:cNvPr>
          <p:cNvSpPr/>
          <p:nvPr/>
        </p:nvSpPr>
        <p:spPr>
          <a:xfrm>
            <a:off x="1217686" y="2528233"/>
            <a:ext cx="2936423" cy="55021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8100" tIns="38100" rIns="38100" bIns="38100" numCol="1" anchor="ctr">
            <a:spAutoFit/>
          </a:bodyPr>
          <a:lstStyle/>
          <a:p>
            <a:pPr defTabSz="457200">
              <a:lnSpc>
                <a:spcPct val="120000"/>
              </a:lnSpc>
              <a:tabLst>
                <a:tab pos="1066800" algn="l"/>
              </a:tabLst>
              <a:defRPr sz="3600">
                <a:solidFill>
                  <a:srgbClr val="475278"/>
                </a:solidFill>
                <a:latin typeface="Noteworthy Bold"/>
                <a:ea typeface="Noteworthy Bold"/>
                <a:cs typeface="Noteworthy Bold"/>
                <a:sym typeface="Noteworthy Bold"/>
              </a:defRPr>
            </a:pPr>
            <a:r>
              <a:rPr lang="zh-TW" altLang="en-US" sz="2800" dirty="0">
                <a:latin typeface="萝莉体 第二版" panose="02000500000000000000" pitchFamily="2" charset="-122"/>
                <a:ea typeface="萝莉体 第二版" panose="02000500000000000000" pitchFamily="2" charset="-122"/>
                <a:cs typeface="萝莉体 第二版" panose="02000500000000000000" pitchFamily="2" charset="-122"/>
              </a:rPr>
              <a:t>薪水高</a:t>
            </a:r>
            <a:endParaRPr sz="2800" dirty="0">
              <a:latin typeface="萝莉体 第二版" panose="02000500000000000000" pitchFamily="2" charset="-122"/>
              <a:ea typeface="萝莉体 第二版" panose="02000500000000000000" pitchFamily="2" charset="-122"/>
              <a:cs typeface="萝莉体 第二版" panose="02000500000000000000" pitchFamily="2" charset="-122"/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D23519BD-368D-4607-9EAA-C9FDBAC06974}"/>
              </a:ext>
            </a:extLst>
          </p:cNvPr>
          <p:cNvSpPr txBox="1"/>
          <p:nvPr/>
        </p:nvSpPr>
        <p:spPr>
          <a:xfrm>
            <a:off x="577228" y="2019665"/>
            <a:ext cx="457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</a:t>
            </a: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EFF27E14-E4AF-4159-A36D-8D423EF15FF1}"/>
              </a:ext>
            </a:extLst>
          </p:cNvPr>
          <p:cNvSpPr/>
          <p:nvPr/>
        </p:nvSpPr>
        <p:spPr>
          <a:xfrm>
            <a:off x="577228" y="4383374"/>
            <a:ext cx="59503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solidFill>
                  <a:schemeClr val="bg2">
                    <a:lumMod val="1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</a:t>
            </a:r>
          </a:p>
        </p:txBody>
      </p:sp>
    </p:spTree>
    <p:extLst>
      <p:ext uri="{BB962C8B-B14F-4D97-AF65-F5344CB8AC3E}">
        <p14:creationId xmlns:p14="http://schemas.microsoft.com/office/powerpoint/2010/main" val="2628527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5">
            <a:extLst>
              <a:ext uri="{FF2B5EF4-FFF2-40B4-BE49-F238E27FC236}">
                <a16:creationId xmlns:a16="http://schemas.microsoft.com/office/drawing/2014/main" id="{53A6D382-CDF0-4904-AED0-3416D2301E98}"/>
              </a:ext>
            </a:extLst>
          </p:cNvPr>
          <p:cNvSpPr/>
          <p:nvPr/>
        </p:nvSpPr>
        <p:spPr>
          <a:xfrm>
            <a:off x="2548686" y="1794968"/>
            <a:ext cx="7135954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對管理會計有興趣</a:t>
            </a:r>
          </a:p>
        </p:txBody>
      </p:sp>
      <p:sp>
        <p:nvSpPr>
          <p:cNvPr id="5" name="圓角矩形 60">
            <a:extLst>
              <a:ext uri="{FF2B5EF4-FFF2-40B4-BE49-F238E27FC236}">
                <a16:creationId xmlns:a16="http://schemas.microsoft.com/office/drawing/2014/main" id="{C70539D2-2816-410E-A8D2-C705FD2930A7}"/>
              </a:ext>
            </a:extLst>
          </p:cNvPr>
          <p:cNvSpPr/>
          <p:nvPr/>
        </p:nvSpPr>
        <p:spPr>
          <a:xfrm>
            <a:off x="2562856" y="2923426"/>
            <a:ext cx="7135954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能接受複雜抽象的觀念</a:t>
            </a:r>
            <a:endParaRPr lang="en-US" altLang="zh-TW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圓角矩形 61">
            <a:extLst>
              <a:ext uri="{FF2B5EF4-FFF2-40B4-BE49-F238E27FC236}">
                <a16:creationId xmlns:a16="http://schemas.microsoft.com/office/drawing/2014/main" id="{9749510E-E570-4CDE-A96A-AEA346BA0EC3}"/>
              </a:ext>
            </a:extLst>
          </p:cNvPr>
          <p:cNvSpPr/>
          <p:nvPr/>
        </p:nvSpPr>
        <p:spPr>
          <a:xfrm>
            <a:off x="2562856" y="4051884"/>
            <a:ext cx="7135954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願意嘗試接觸其他模組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角矩形 62">
            <a:extLst>
              <a:ext uri="{FF2B5EF4-FFF2-40B4-BE49-F238E27FC236}">
                <a16:creationId xmlns:a16="http://schemas.microsoft.com/office/drawing/2014/main" id="{F1BAAC7D-C596-4867-8486-ACBAAB81BC7E}"/>
              </a:ext>
            </a:extLst>
          </p:cNvPr>
          <p:cNvSpPr/>
          <p:nvPr/>
        </p:nvSpPr>
        <p:spPr>
          <a:xfrm>
            <a:off x="2562856" y="5158406"/>
            <a:ext cx="7135954" cy="8382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主動學習，不半途而廢</a:t>
            </a:r>
            <a:endParaRPr lang="en-US" altLang="zh-TW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標題 6">
            <a:extLst>
              <a:ext uri="{FF2B5EF4-FFF2-40B4-BE49-F238E27FC236}">
                <a16:creationId xmlns:a16="http://schemas.microsoft.com/office/drawing/2014/main" id="{5FEF673A-AD8E-4711-85D9-6A59E085C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84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你適合ＣＯ嗎？</a:t>
            </a:r>
          </a:p>
        </p:txBody>
      </p:sp>
    </p:spTree>
    <p:extLst>
      <p:ext uri="{BB962C8B-B14F-4D97-AF65-F5344CB8AC3E}">
        <p14:creationId xmlns:p14="http://schemas.microsoft.com/office/powerpoint/2010/main" val="209627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3858C90-777C-4829-B6B6-8FB295938A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38183"/>
              </p:ext>
            </p:extLst>
          </p:nvPr>
        </p:nvGraphicFramePr>
        <p:xfrm>
          <a:off x="5525213" y="1838195"/>
          <a:ext cx="7026689" cy="445008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51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7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CO Overview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Allocation (Distribution &amp; Assessment)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Standard Cost Estimating / Estimate the Finished Product Cost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Production Order Create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4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Internal Orders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5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Budgeting and Availability Control 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6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The Difference between Posting to Cost Center and Internal Order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7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Reposting by Line Item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8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Planning in Cost Center Accounting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9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Costing Sheet Application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10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Costing Run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11</a:t>
                      </a:r>
                      <a:endParaRPr lang="zh-TW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Profitability Analysis / Report Painter</a:t>
                      </a:r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文字方塊 4">
            <a:extLst>
              <a:ext uri="{FF2B5EF4-FFF2-40B4-BE49-F238E27FC236}">
                <a16:creationId xmlns:a16="http://schemas.microsoft.com/office/drawing/2014/main" id="{60E5083E-7DDD-49C6-91AB-00D19CC4DFF1}"/>
              </a:ext>
            </a:extLst>
          </p:cNvPr>
          <p:cNvSpPr txBox="1"/>
          <p:nvPr/>
        </p:nvSpPr>
        <p:spPr>
          <a:xfrm>
            <a:off x="244923" y="1829358"/>
            <a:ext cx="510909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社課時間：每週一次，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每次約兩至三小時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授課內容：理論與上機練習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上學期：上課，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課程結束後有成果考試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下學期：準備暑期營試教</a:t>
            </a:r>
            <a:endParaRPr lang="en-US" altLang="zh-TW" sz="32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標題 8">
            <a:extLst>
              <a:ext uri="{FF2B5EF4-FFF2-40B4-BE49-F238E27FC236}">
                <a16:creationId xmlns:a16="http://schemas.microsoft.com/office/drawing/2014/main" id="{06531FF8-C39D-4CA4-831C-177F65586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973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課程如何進行</a:t>
            </a:r>
          </a:p>
        </p:txBody>
      </p:sp>
    </p:spTree>
    <p:extLst>
      <p:ext uri="{BB962C8B-B14F-4D97-AF65-F5344CB8AC3E}">
        <p14:creationId xmlns:p14="http://schemas.microsoft.com/office/powerpoint/2010/main" val="2053760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5">
            <a:extLst>
              <a:ext uri="{FF2B5EF4-FFF2-40B4-BE49-F238E27FC236}">
                <a16:creationId xmlns:a16="http://schemas.microsoft.com/office/drawing/2014/main" id="{3A4345EB-AB14-4646-AE4D-EEB38ECFCA73}"/>
              </a:ext>
            </a:extLst>
          </p:cNvPr>
          <p:cNvSpPr txBox="1"/>
          <p:nvPr/>
        </p:nvSpPr>
        <p:spPr>
          <a:xfrm flipH="1">
            <a:off x="2669539" y="2570480"/>
            <a:ext cx="68529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8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JOIN</a:t>
            </a:r>
            <a:r>
              <a:rPr lang="zh-TW" altLang="en-US" sz="8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8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US</a:t>
            </a:r>
            <a:endParaRPr lang="zh-TW" altLang="en-US" sz="8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425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296</Words>
  <Application>Microsoft Office PowerPoint</Application>
  <PresentationFormat>寬螢幕</PresentationFormat>
  <Paragraphs>74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8" baseType="lpstr">
      <vt:lpstr>맑은 고딕</vt:lpstr>
      <vt:lpstr>Noteworthy Bold</vt:lpstr>
      <vt:lpstr>Open Sans</vt:lpstr>
      <vt:lpstr>微軟正黑體</vt:lpstr>
      <vt:lpstr>新細明體</vt:lpstr>
      <vt:lpstr>萝莉体 第二版</vt:lpstr>
      <vt:lpstr>Arial</vt:lpstr>
      <vt:lpstr>Calibri</vt:lpstr>
      <vt:lpstr>Calibri Light</vt:lpstr>
      <vt:lpstr>Office 佈景主題</vt:lpstr>
      <vt:lpstr>PowerPoint 簡報</vt:lpstr>
      <vt:lpstr>PowerPoint 簡報</vt:lpstr>
      <vt:lpstr>認識CO</vt:lpstr>
      <vt:lpstr>PowerPoint 簡報</vt:lpstr>
      <vt:lpstr>PowerPoint 簡報</vt:lpstr>
      <vt:lpstr>你適合ＣＯ嗎？</vt:lpstr>
      <vt:lpstr>課程如何進行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n0987211558@gmail.com</dc:creator>
  <cp:lastModifiedBy>n0987211558@gmail.com</cp:lastModifiedBy>
  <cp:revision>4</cp:revision>
  <dcterms:created xsi:type="dcterms:W3CDTF">2020-09-06T05:08:15Z</dcterms:created>
  <dcterms:modified xsi:type="dcterms:W3CDTF">2020-09-06T05:41:08Z</dcterms:modified>
</cp:coreProperties>
</file>